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2"/>
  </p:notesMasterIdLst>
  <p:sldIdLst>
    <p:sldId id="349" r:id="rId2"/>
    <p:sldId id="355" r:id="rId3"/>
    <p:sldId id="257" r:id="rId4"/>
    <p:sldId id="258" r:id="rId5"/>
    <p:sldId id="259" r:id="rId6"/>
    <p:sldId id="260" r:id="rId7"/>
    <p:sldId id="261" r:id="rId8"/>
    <p:sldId id="262" r:id="rId9"/>
    <p:sldId id="356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350" r:id="rId32"/>
    <p:sldId id="284" r:id="rId33"/>
    <p:sldId id="352" r:id="rId34"/>
    <p:sldId id="353" r:id="rId35"/>
    <p:sldId id="351" r:id="rId36"/>
    <p:sldId id="286" r:id="rId37"/>
    <p:sldId id="287" r:id="rId38"/>
    <p:sldId id="288" r:id="rId39"/>
    <p:sldId id="289" r:id="rId40"/>
    <p:sldId id="354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57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45" r:id="rId98"/>
    <p:sldId id="346" r:id="rId99"/>
    <p:sldId id="347" r:id="rId100"/>
    <p:sldId id="358" r:id="rId10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94652"/>
  </p:normalViewPr>
  <p:slideViewPr>
    <p:cSldViewPr snapToGrid="0" snapToObjects="1">
      <p:cViewPr varScale="1">
        <p:scale>
          <a:sx n="117" d="100"/>
          <a:sy n="117" d="100"/>
        </p:scale>
        <p:origin x="176" y="4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C7A6DF-8CB2-1245-B7EF-182AAF803817}" type="datetimeFigureOut">
              <a:rPr lang="pl-PL" smtClean="0"/>
              <a:t>21.01.2026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ED0E57-97BD-3948-B297-AF9953908EE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80111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8D513-B5CF-08EE-E50C-48B6FFA66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2F647BDB-0BB4-B9C0-45ED-F0847C8E68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6A5F52AC-CF14-1A3A-FD87-508AEEC23A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7179437D-4FD1-82EF-D4B5-DFE3321985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ED0E57-97BD-3948-B297-AF9953908EE2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41877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1/21/26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1/21/26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1/21/26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23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22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24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56.png"/><Relationship Id="rId3" Type="http://schemas.openxmlformats.org/officeDocument/2006/relationships/image" Target="../media/image55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2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18" Type="http://schemas.openxmlformats.org/officeDocument/2006/relationships/image" Target="../media/image27.png"/><Relationship Id="rId3" Type="http://schemas.openxmlformats.org/officeDocument/2006/relationships/image" Target="../media/image25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23.svg"/><Relationship Id="rId2" Type="http://schemas.openxmlformats.org/officeDocument/2006/relationships/image" Target="../media/image24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25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23.svg"/><Relationship Id="rId2" Type="http://schemas.openxmlformats.org/officeDocument/2006/relationships/image" Target="../media/image24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25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23.svg"/><Relationship Id="rId2" Type="http://schemas.openxmlformats.org/officeDocument/2006/relationships/image" Target="../media/image24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25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23.svg"/><Relationship Id="rId2" Type="http://schemas.openxmlformats.org/officeDocument/2006/relationships/image" Target="../media/image24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25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23.svg"/><Relationship Id="rId2" Type="http://schemas.openxmlformats.org/officeDocument/2006/relationships/image" Target="../media/image24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25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23.svg"/><Relationship Id="rId2" Type="http://schemas.openxmlformats.org/officeDocument/2006/relationships/image" Target="../media/image24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25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23.svg"/><Relationship Id="rId2" Type="http://schemas.openxmlformats.org/officeDocument/2006/relationships/image" Target="../media/image24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30.png"/><Relationship Id="rId3" Type="http://schemas.openxmlformats.org/officeDocument/2006/relationships/image" Target="../media/image29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2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24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29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2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24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29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2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24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31.png"/><Relationship Id="rId3" Type="http://schemas.openxmlformats.org/officeDocument/2006/relationships/image" Target="../media/image29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2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24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29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2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24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29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2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24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29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2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24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29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2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24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29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2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24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32.png"/><Relationship Id="rId3" Type="http://schemas.openxmlformats.org/officeDocument/2006/relationships/image" Target="../media/image29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2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24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29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2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24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29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2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24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18" Type="http://schemas.openxmlformats.org/officeDocument/2006/relationships/image" Target="../media/image20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5.svg"/><Relationship Id="rId2" Type="http://schemas.openxmlformats.org/officeDocument/2006/relationships/image" Target="../media/image6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29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2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24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33.png"/><Relationship Id="rId3" Type="http://schemas.openxmlformats.org/officeDocument/2006/relationships/image" Target="../media/image29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2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24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29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2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24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29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2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24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29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2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24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34.png"/><Relationship Id="rId3" Type="http://schemas.openxmlformats.org/officeDocument/2006/relationships/image" Target="../media/image29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2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24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29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2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24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29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2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24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35.png"/><Relationship Id="rId3" Type="http://schemas.openxmlformats.org/officeDocument/2006/relationships/image" Target="../media/image29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2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24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29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2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24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5.svg"/><Relationship Id="rId2" Type="http://schemas.openxmlformats.org/officeDocument/2006/relationships/image" Target="../media/image6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29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2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24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36.jpeg"/><Relationship Id="rId3" Type="http://schemas.openxmlformats.org/officeDocument/2006/relationships/image" Target="../media/image29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2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24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29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2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24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29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2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24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29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2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24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3" Type="http://schemas.openxmlformats.org/officeDocument/2006/relationships/image" Target="../media/image38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37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24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18" Type="http://schemas.openxmlformats.org/officeDocument/2006/relationships/image" Target="../media/image39.png"/><Relationship Id="rId3" Type="http://schemas.openxmlformats.org/officeDocument/2006/relationships/image" Target="../media/image38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37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24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3" Type="http://schemas.openxmlformats.org/officeDocument/2006/relationships/image" Target="../media/image38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37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24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3" Type="http://schemas.openxmlformats.org/officeDocument/2006/relationships/image" Target="../media/image38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37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24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18" Type="http://schemas.openxmlformats.org/officeDocument/2006/relationships/image" Target="../media/image40.png"/><Relationship Id="rId3" Type="http://schemas.openxmlformats.org/officeDocument/2006/relationships/image" Target="../media/image38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37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24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18" Type="http://schemas.openxmlformats.org/officeDocument/2006/relationships/image" Target="../media/image21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5.svg"/><Relationship Id="rId2" Type="http://schemas.openxmlformats.org/officeDocument/2006/relationships/image" Target="../media/image6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3" Type="http://schemas.openxmlformats.org/officeDocument/2006/relationships/image" Target="../media/image38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37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24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3" Type="http://schemas.openxmlformats.org/officeDocument/2006/relationships/image" Target="../media/image38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37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24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18" Type="http://schemas.openxmlformats.org/officeDocument/2006/relationships/image" Target="../media/image43.png"/><Relationship Id="rId3" Type="http://schemas.openxmlformats.org/officeDocument/2006/relationships/image" Target="../media/image42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41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24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3" Type="http://schemas.openxmlformats.org/officeDocument/2006/relationships/image" Target="../media/image42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41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24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41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8.png"/><Relationship Id="rId2" Type="http://schemas.openxmlformats.org/officeDocument/2006/relationships/image" Target="../media/image44.png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10.png"/><Relationship Id="rId5" Type="http://schemas.openxmlformats.org/officeDocument/2006/relationships/image" Target="../media/image24.png"/><Relationship Id="rId15" Type="http://schemas.openxmlformats.org/officeDocument/2006/relationships/image" Target="../media/image16.png"/><Relationship Id="rId10" Type="http://schemas.openxmlformats.org/officeDocument/2006/relationships/image" Target="../media/image9.svg"/><Relationship Id="rId4" Type="http://schemas.openxmlformats.org/officeDocument/2006/relationships/image" Target="../media/image42.svg"/><Relationship Id="rId9" Type="http://schemas.openxmlformats.org/officeDocument/2006/relationships/image" Target="../media/image8.png"/><Relationship Id="rId14" Type="http://schemas.openxmlformats.org/officeDocument/2006/relationships/image" Target="../media/image15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18" Type="http://schemas.openxmlformats.org/officeDocument/2006/relationships/image" Target="../media/image44.png"/><Relationship Id="rId3" Type="http://schemas.openxmlformats.org/officeDocument/2006/relationships/image" Target="../media/image42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41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24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3" Type="http://schemas.openxmlformats.org/officeDocument/2006/relationships/image" Target="../media/image42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41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24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18" Type="http://schemas.openxmlformats.org/officeDocument/2006/relationships/image" Target="../media/image45.png"/><Relationship Id="rId3" Type="http://schemas.openxmlformats.org/officeDocument/2006/relationships/image" Target="../media/image42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41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24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3" Type="http://schemas.openxmlformats.org/officeDocument/2006/relationships/image" Target="../media/image42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41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24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3" Type="http://schemas.openxmlformats.org/officeDocument/2006/relationships/image" Target="../media/image42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41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24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5.svg"/><Relationship Id="rId2" Type="http://schemas.openxmlformats.org/officeDocument/2006/relationships/image" Target="../media/image6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3" Type="http://schemas.openxmlformats.org/officeDocument/2006/relationships/image" Target="../media/image42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41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24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3" Type="http://schemas.openxmlformats.org/officeDocument/2006/relationships/image" Target="../media/image42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41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24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3" Type="http://schemas.openxmlformats.org/officeDocument/2006/relationships/image" Target="../media/image42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41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24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3" Type="http://schemas.openxmlformats.org/officeDocument/2006/relationships/image" Target="../media/image42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41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24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18" Type="http://schemas.openxmlformats.org/officeDocument/2006/relationships/image" Target="../media/image46.png"/><Relationship Id="rId3" Type="http://schemas.openxmlformats.org/officeDocument/2006/relationships/image" Target="../media/image42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41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24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3" Type="http://schemas.openxmlformats.org/officeDocument/2006/relationships/image" Target="../media/image42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41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24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3" Type="http://schemas.openxmlformats.org/officeDocument/2006/relationships/image" Target="../media/image42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41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24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3" Type="http://schemas.openxmlformats.org/officeDocument/2006/relationships/image" Target="../media/image42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41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24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3" Type="http://schemas.openxmlformats.org/officeDocument/2006/relationships/image" Target="../media/image42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41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24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3" Type="http://schemas.openxmlformats.org/officeDocument/2006/relationships/image" Target="../media/image42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41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24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5.svg"/><Relationship Id="rId2" Type="http://schemas.openxmlformats.org/officeDocument/2006/relationships/image" Target="../media/image6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3" Type="http://schemas.openxmlformats.org/officeDocument/2006/relationships/image" Target="../media/image42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41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24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svg"/><Relationship Id="rId3" Type="http://schemas.openxmlformats.org/officeDocument/2006/relationships/image" Target="../media/image42.svg"/><Relationship Id="rId7" Type="http://schemas.openxmlformats.org/officeDocument/2006/relationships/image" Target="../media/image7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41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24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49.png"/><Relationship Id="rId3" Type="http://schemas.openxmlformats.org/officeDocument/2006/relationships/image" Target="../media/image48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9.svg"/><Relationship Id="rId2" Type="http://schemas.openxmlformats.org/officeDocument/2006/relationships/image" Target="../media/image47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24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48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9.svg"/><Relationship Id="rId2" Type="http://schemas.openxmlformats.org/officeDocument/2006/relationships/image" Target="../media/image47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24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48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9.svg"/><Relationship Id="rId2" Type="http://schemas.openxmlformats.org/officeDocument/2006/relationships/image" Target="../media/image47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24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48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9.svg"/><Relationship Id="rId2" Type="http://schemas.openxmlformats.org/officeDocument/2006/relationships/image" Target="../media/image47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24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48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9.svg"/><Relationship Id="rId2" Type="http://schemas.openxmlformats.org/officeDocument/2006/relationships/image" Target="../media/image47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24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48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9.svg"/><Relationship Id="rId2" Type="http://schemas.openxmlformats.org/officeDocument/2006/relationships/image" Target="../media/image47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24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48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9.svg"/><Relationship Id="rId2" Type="http://schemas.openxmlformats.org/officeDocument/2006/relationships/image" Target="../media/image47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24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50.png"/><Relationship Id="rId3" Type="http://schemas.openxmlformats.org/officeDocument/2006/relationships/image" Target="../media/image48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9.svg"/><Relationship Id="rId2" Type="http://schemas.openxmlformats.org/officeDocument/2006/relationships/image" Target="../media/image47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24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5.svg"/><Relationship Id="rId2" Type="http://schemas.openxmlformats.org/officeDocument/2006/relationships/image" Target="../media/image6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48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9.svg"/><Relationship Id="rId2" Type="http://schemas.openxmlformats.org/officeDocument/2006/relationships/image" Target="../media/image47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24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48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9.svg"/><Relationship Id="rId2" Type="http://schemas.openxmlformats.org/officeDocument/2006/relationships/image" Target="../media/image47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24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48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9.svg"/><Relationship Id="rId2" Type="http://schemas.openxmlformats.org/officeDocument/2006/relationships/image" Target="../media/image47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24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48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9.svg"/><Relationship Id="rId2" Type="http://schemas.openxmlformats.org/officeDocument/2006/relationships/image" Target="../media/image47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0.png"/><Relationship Id="rId4" Type="http://schemas.openxmlformats.org/officeDocument/2006/relationships/image" Target="../media/image24.png"/><Relationship Id="rId9" Type="http://schemas.openxmlformats.org/officeDocument/2006/relationships/image" Target="../media/image9.svg"/><Relationship Id="rId14" Type="http://schemas.openxmlformats.org/officeDocument/2006/relationships/image" Target="../media/image16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53.png"/><Relationship Id="rId3" Type="http://schemas.openxmlformats.org/officeDocument/2006/relationships/image" Target="../media/image52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9.svg"/><Relationship Id="rId2" Type="http://schemas.openxmlformats.org/officeDocument/2006/relationships/image" Target="../media/image51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2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52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9.svg"/><Relationship Id="rId2" Type="http://schemas.openxmlformats.org/officeDocument/2006/relationships/image" Target="../media/image51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2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52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9.svg"/><Relationship Id="rId2" Type="http://schemas.openxmlformats.org/officeDocument/2006/relationships/image" Target="../media/image51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2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52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9.svg"/><Relationship Id="rId2" Type="http://schemas.openxmlformats.org/officeDocument/2006/relationships/image" Target="../media/image51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2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52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9.svg"/><Relationship Id="rId2" Type="http://schemas.openxmlformats.org/officeDocument/2006/relationships/image" Target="../media/image51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2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54.png"/><Relationship Id="rId3" Type="http://schemas.openxmlformats.org/officeDocument/2006/relationships/image" Target="../media/image52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9.svg"/><Relationship Id="rId2" Type="http://schemas.openxmlformats.org/officeDocument/2006/relationships/image" Target="../media/image51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2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6.png"/><Relationship Id="rId3" Type="http://schemas.openxmlformats.org/officeDocument/2006/relationships/image" Target="../media/image23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22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25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24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52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9.svg"/><Relationship Id="rId2" Type="http://schemas.openxmlformats.org/officeDocument/2006/relationships/image" Target="../media/image51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2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52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9.svg"/><Relationship Id="rId2" Type="http://schemas.openxmlformats.org/officeDocument/2006/relationships/image" Target="../media/image51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2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52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9.svg"/><Relationship Id="rId2" Type="http://schemas.openxmlformats.org/officeDocument/2006/relationships/image" Target="../media/image51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2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52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9.svg"/><Relationship Id="rId2" Type="http://schemas.openxmlformats.org/officeDocument/2006/relationships/image" Target="../media/image51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2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55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2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55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2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55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2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55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2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55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2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55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2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2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 descr="Obraz zawierający zrzut ekranu, diagram, mapa&#10;&#10;Zawartość wygenerowana przez AI może być niepoprawna.">
            <a:extLst>
              <a:ext uri="{FF2B5EF4-FFF2-40B4-BE49-F238E27FC236}">
                <a16:creationId xmlns:a16="http://schemas.microsoft.com/office/drawing/2014/main" id="{BAEA2358-941A-8B74-1FE6-71BBFF895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343" y="-14319"/>
            <a:ext cx="9194686" cy="3720339"/>
          </a:xfrm>
          <a:prstGeom prst="rect">
            <a:avLst/>
          </a:prstGeom>
        </p:spPr>
      </p:pic>
      <p:sp>
        <p:nvSpPr>
          <p:cNvPr id="9" name="Dowolny kształt 8">
            <a:extLst>
              <a:ext uri="{FF2B5EF4-FFF2-40B4-BE49-F238E27FC236}">
                <a16:creationId xmlns:a16="http://schemas.microsoft.com/office/drawing/2014/main" id="{F75F1157-CB13-F31D-763B-A0670A3114C4}"/>
              </a:ext>
            </a:extLst>
          </p:cNvPr>
          <p:cNvSpPr/>
          <p:nvPr/>
        </p:nvSpPr>
        <p:spPr>
          <a:xfrm>
            <a:off x="-25343" y="-14319"/>
            <a:ext cx="9144000" cy="5143500"/>
          </a:xfrm>
          <a:custGeom>
            <a:avLst/>
            <a:gdLst>
              <a:gd name="connsiteX0" fmla="*/ 1959112 w 12192000"/>
              <a:gd name="connsiteY0" fmla="*/ 2543628 h 6858000"/>
              <a:gd name="connsiteX1" fmla="*/ 1811547 w 12192000"/>
              <a:gd name="connsiteY1" fmla="*/ 2691193 h 6858000"/>
              <a:gd name="connsiteX2" fmla="*/ 1811547 w 12192000"/>
              <a:gd name="connsiteY2" fmla="*/ 3281435 h 6858000"/>
              <a:gd name="connsiteX3" fmla="*/ 1959112 w 12192000"/>
              <a:gd name="connsiteY3" fmla="*/ 3429000 h 6858000"/>
              <a:gd name="connsiteX4" fmla="*/ 9859077 w 12192000"/>
              <a:gd name="connsiteY4" fmla="*/ 3429000 h 6858000"/>
              <a:gd name="connsiteX5" fmla="*/ 10006642 w 12192000"/>
              <a:gd name="connsiteY5" fmla="*/ 3281435 h 6858000"/>
              <a:gd name="connsiteX6" fmla="*/ 10006642 w 12192000"/>
              <a:gd name="connsiteY6" fmla="*/ 2691193 h 6858000"/>
              <a:gd name="connsiteX7" fmla="*/ 9859077 w 12192000"/>
              <a:gd name="connsiteY7" fmla="*/ 2543628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959112" y="2543628"/>
                </a:moveTo>
                <a:cubicBezTo>
                  <a:pt x="1877614" y="2543628"/>
                  <a:pt x="1811547" y="2609695"/>
                  <a:pt x="1811547" y="2691193"/>
                </a:cubicBezTo>
                <a:lnTo>
                  <a:pt x="1811547" y="3281435"/>
                </a:lnTo>
                <a:cubicBezTo>
                  <a:pt x="1811547" y="3362933"/>
                  <a:pt x="1877614" y="3429000"/>
                  <a:pt x="1959112" y="3429000"/>
                </a:cubicBezTo>
                <a:lnTo>
                  <a:pt x="9859077" y="3429000"/>
                </a:lnTo>
                <a:cubicBezTo>
                  <a:pt x="9940575" y="3429000"/>
                  <a:pt x="10006642" y="3362933"/>
                  <a:pt x="10006642" y="3281435"/>
                </a:cubicBezTo>
                <a:lnTo>
                  <a:pt x="10006642" y="2691193"/>
                </a:lnTo>
                <a:cubicBezTo>
                  <a:pt x="10006642" y="2609695"/>
                  <a:pt x="9940575" y="2543628"/>
                  <a:pt x="9859077" y="254362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10" name="Tytuł 66">
            <a:extLst>
              <a:ext uri="{FF2B5EF4-FFF2-40B4-BE49-F238E27FC236}">
                <a16:creationId xmlns:a16="http://schemas.microsoft.com/office/drawing/2014/main" id="{BCEE2D96-3AF3-46F0-6533-C2466327D849}"/>
              </a:ext>
            </a:extLst>
          </p:cNvPr>
          <p:cNvSpPr txBox="1">
            <a:spLocks/>
          </p:cNvSpPr>
          <p:nvPr/>
        </p:nvSpPr>
        <p:spPr>
          <a:xfrm>
            <a:off x="0" y="3720339"/>
            <a:ext cx="9144000" cy="671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200" dirty="0">
                <a:solidFill>
                  <a:schemeClr val="bg1">
                    <a:lumMod val="85000"/>
                  </a:schemeClr>
                </a:solidFill>
              </a:rPr>
              <a:t>Paweł Dąbrowski-Tumański</a:t>
            </a:r>
          </a:p>
        </p:txBody>
      </p:sp>
      <p:sp>
        <p:nvSpPr>
          <p:cNvPr id="11" name="Tytuł 66">
            <a:extLst>
              <a:ext uri="{FF2B5EF4-FFF2-40B4-BE49-F238E27FC236}">
                <a16:creationId xmlns:a16="http://schemas.microsoft.com/office/drawing/2014/main" id="{A080CCB3-2F9E-A093-C091-536F4ED88EC7}"/>
              </a:ext>
            </a:extLst>
          </p:cNvPr>
          <p:cNvSpPr txBox="1">
            <a:spLocks/>
          </p:cNvSpPr>
          <p:nvPr/>
        </p:nvSpPr>
        <p:spPr>
          <a:xfrm>
            <a:off x="0" y="4164955"/>
            <a:ext cx="9144000" cy="671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200" dirty="0" err="1">
                <a:solidFill>
                  <a:schemeClr val="bg1">
                    <a:lumMod val="85000"/>
                  </a:schemeClr>
                </a:solidFill>
              </a:rPr>
              <a:t>MiNI</a:t>
            </a:r>
            <a:r>
              <a:rPr lang="pl-PL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pl-PL" sz="3200" dirty="0" err="1">
                <a:solidFill>
                  <a:schemeClr val="bg1">
                    <a:lumMod val="85000"/>
                  </a:schemeClr>
                </a:solidFill>
              </a:rPr>
              <a:t>Lecture</a:t>
            </a:r>
            <a:r>
              <a:rPr lang="pl-PL" sz="32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pl-PL" sz="3200" dirty="0" err="1">
                <a:solidFill>
                  <a:schemeClr val="bg1">
                    <a:lumMod val="85000"/>
                  </a:schemeClr>
                </a:solidFill>
              </a:rPr>
              <a:t>Still</a:t>
            </a:r>
            <a:r>
              <a:rPr lang="pl-PL" sz="3200" dirty="0">
                <a:solidFill>
                  <a:schemeClr val="bg1">
                    <a:lumMod val="85000"/>
                  </a:schemeClr>
                </a:solidFill>
              </a:rPr>
              <a:t> Winter 2026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AE3F83C6-C7C5-82D3-6A2A-EC15244CA110}"/>
              </a:ext>
            </a:extLst>
          </p:cNvPr>
          <p:cNvSpPr txBox="1"/>
          <p:nvPr/>
        </p:nvSpPr>
        <p:spPr>
          <a:xfrm>
            <a:off x="2196782" y="1845851"/>
            <a:ext cx="528586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4400" dirty="0"/>
              <a:t>From </a:t>
            </a:r>
            <a:r>
              <a:rPr lang="pl-PL" sz="4400" dirty="0" err="1"/>
              <a:t>ligands</a:t>
            </a:r>
            <a:r>
              <a:rPr lang="pl-PL" sz="4400" dirty="0"/>
              <a:t> to </a:t>
            </a:r>
            <a:r>
              <a:rPr lang="pl-PL" sz="4400" dirty="0" err="1"/>
              <a:t>drugs</a:t>
            </a:r>
            <a:endParaRPr lang="pl-PL" sz="4400" dirty="0"/>
          </a:p>
        </p:txBody>
      </p:sp>
      <p:pic>
        <p:nvPicPr>
          <p:cNvPr id="5" name="Grafika 4" descr="Medycyna z wypełnieniem pełnym">
            <a:extLst>
              <a:ext uri="{FF2B5EF4-FFF2-40B4-BE49-F238E27FC236}">
                <a16:creationId xmlns:a16="http://schemas.microsoft.com/office/drawing/2014/main" id="{231B3437-EF0D-12FE-D30C-5CDAE04CF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5066" y="1932690"/>
            <a:ext cx="671716" cy="67171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65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C</a:t>
            </a:r>
            <a:r>
              <a:rPr sz="3200">
                <a:solidFill>
                  <a:srgbClr val="FFFFFF"/>
                </a:solidFill>
              </a:rPr>
              <a:t>HEMICAL SPACE: VAST BUT STRUCTURED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🌌 The number of possible molecules is astronomically large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🧭 Biology restricts useful regions of chemical space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74904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🔍 Drug discovery is guided search, not random sampling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D0B8E327-EED6-6A98-3B4E-7B00C4EE8B0F}"/>
              </a:ext>
            </a:extLst>
          </p:cNvPr>
          <p:cNvSpPr/>
          <p:nvPr/>
        </p:nvSpPr>
        <p:spPr>
          <a:xfrm>
            <a:off x="-29359" y="-5302451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13" name="Grupa 12">
            <a:extLst>
              <a:ext uri="{FF2B5EF4-FFF2-40B4-BE49-F238E27FC236}">
                <a16:creationId xmlns:a16="http://schemas.microsoft.com/office/drawing/2014/main" id="{1354A6F4-CEF8-D16B-B26F-7E1AE2441808}"/>
              </a:ext>
            </a:extLst>
          </p:cNvPr>
          <p:cNvGrpSpPr/>
          <p:nvPr/>
        </p:nvGrpSpPr>
        <p:grpSpPr>
          <a:xfrm>
            <a:off x="548673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30B3B639-3557-1C07-AB83-502215F0602A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198764E5-E705-F847-2637-934EFD876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34" name="Grupa 33">
            <a:extLst>
              <a:ext uri="{FF2B5EF4-FFF2-40B4-BE49-F238E27FC236}">
                <a16:creationId xmlns:a16="http://schemas.microsoft.com/office/drawing/2014/main" id="{A2FE7B34-E66C-CA35-6022-50D4EE5444FB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D49E38CE-1461-540A-CF5E-4CFFDF31EFC3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6" name="Grafika 35" descr="Homeopatia z wypełnieniem pełnym">
              <a:extLst>
                <a:ext uri="{FF2B5EF4-FFF2-40B4-BE49-F238E27FC236}">
                  <a16:creationId xmlns:a16="http://schemas.microsoft.com/office/drawing/2014/main" id="{C1ACB141-65BD-21DF-676B-2B3565A41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40" name="Grupa 39">
            <a:extLst>
              <a:ext uri="{FF2B5EF4-FFF2-40B4-BE49-F238E27FC236}">
                <a16:creationId xmlns:a16="http://schemas.microsoft.com/office/drawing/2014/main" id="{2D410B0E-CE67-1D46-EF81-624E012D8A66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DEA41C7E-3721-2B7B-677C-A775BF30024E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2" name="Grafika 41" descr="Koła zębate z wypełnieniem pełnym">
              <a:extLst>
                <a:ext uri="{FF2B5EF4-FFF2-40B4-BE49-F238E27FC236}">
                  <a16:creationId xmlns:a16="http://schemas.microsoft.com/office/drawing/2014/main" id="{BAA41EB0-8870-A93B-8F18-BC007CD38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43" name="Grupa 42">
            <a:extLst>
              <a:ext uri="{FF2B5EF4-FFF2-40B4-BE49-F238E27FC236}">
                <a16:creationId xmlns:a16="http://schemas.microsoft.com/office/drawing/2014/main" id="{4F6A2E5B-A11F-8ED4-6C22-602337EC4648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20BB0577-FE2B-5078-EB82-58E0B74A2B08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5" name="Grafika 44" descr="Sieć z wypełnieniem pełnym">
              <a:extLst>
                <a:ext uri="{FF2B5EF4-FFF2-40B4-BE49-F238E27FC236}">
                  <a16:creationId xmlns:a16="http://schemas.microsoft.com/office/drawing/2014/main" id="{2268AFB2-8735-F1FA-3A13-72F37690B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09A494BB-8757-BC29-5CD3-AE0A24E62093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52ED1EDB-22AB-4399-3164-B1950E5115E0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8" name="Grafika 47" descr="Procesor z wypełnieniem pełnym">
              <a:extLst>
                <a:ext uri="{FF2B5EF4-FFF2-40B4-BE49-F238E27FC236}">
                  <a16:creationId xmlns:a16="http://schemas.microsoft.com/office/drawing/2014/main" id="{10675AE8-7B0C-2A49-9D36-DD79BEED4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49" name="Grupa 48">
            <a:extLst>
              <a:ext uri="{FF2B5EF4-FFF2-40B4-BE49-F238E27FC236}">
                <a16:creationId xmlns:a16="http://schemas.microsoft.com/office/drawing/2014/main" id="{73193632-34B4-7B77-DCA8-2D9B4BCF5D23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D01EBFC6-6642-C1B7-4C4B-B43810BD70B5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1" name="Grafika 50" descr="Tarcza — znacznik wyboru z wypełnieniem pełnym">
              <a:extLst>
                <a:ext uri="{FF2B5EF4-FFF2-40B4-BE49-F238E27FC236}">
                  <a16:creationId xmlns:a16="http://schemas.microsoft.com/office/drawing/2014/main" id="{9715E451-E3C0-C830-1A48-8CEDD60A0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52" name="Grupa 51">
            <a:extLst>
              <a:ext uri="{FF2B5EF4-FFF2-40B4-BE49-F238E27FC236}">
                <a16:creationId xmlns:a16="http://schemas.microsoft.com/office/drawing/2014/main" id="{8928DC72-19A0-5422-52BD-B58FDFBBF089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53" name="Owal 52">
              <a:extLst>
                <a:ext uri="{FF2B5EF4-FFF2-40B4-BE49-F238E27FC236}">
                  <a16:creationId xmlns:a16="http://schemas.microsoft.com/office/drawing/2014/main" id="{B33A11F7-3628-D766-7A22-346E13BE0CC7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4" name="Grafika 53" descr="DNA z wypełnieniem pełnym">
              <a:extLst>
                <a:ext uri="{FF2B5EF4-FFF2-40B4-BE49-F238E27FC236}">
                  <a16:creationId xmlns:a16="http://schemas.microsoft.com/office/drawing/2014/main" id="{01060044-8D70-C5BB-30B0-523C58C89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55" name="Grupa 54">
            <a:extLst>
              <a:ext uri="{FF2B5EF4-FFF2-40B4-BE49-F238E27FC236}">
                <a16:creationId xmlns:a16="http://schemas.microsoft.com/office/drawing/2014/main" id="{649085D9-E356-3111-C492-9955A68E4B05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56" name="Owal 55">
              <a:extLst>
                <a:ext uri="{FF2B5EF4-FFF2-40B4-BE49-F238E27FC236}">
                  <a16:creationId xmlns:a16="http://schemas.microsoft.com/office/drawing/2014/main" id="{307DDB0A-8896-3DF4-495C-74572C5ABFAA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7" name="Grafika 56" descr="Medycyna z wypełnieniem pełnym">
              <a:extLst>
                <a:ext uri="{FF2B5EF4-FFF2-40B4-BE49-F238E27FC236}">
                  <a16:creationId xmlns:a16="http://schemas.microsoft.com/office/drawing/2014/main" id="{0AC08DC1-2A43-EF41-1759-C89F2E8B4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145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917B4C-65E7-3DBE-494D-4D79318FD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1482A600-7AFF-3561-B0A0-BA71251AB9ED}"/>
              </a:ext>
            </a:extLst>
          </p:cNvPr>
          <p:cNvSpPr txBox="1"/>
          <p:nvPr/>
        </p:nvSpPr>
        <p:spPr>
          <a:xfrm>
            <a:off x="2425762" y="182880"/>
            <a:ext cx="520687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chemeClr val="bg1"/>
                </a:solidFill>
              </a:rPr>
              <a:t>C</a:t>
            </a:r>
            <a:r>
              <a:rPr sz="3200" dirty="0">
                <a:solidFill>
                  <a:schemeClr val="bg1"/>
                </a:solidFill>
              </a:rPr>
              <a:t>OMPUTATION </a:t>
            </a:r>
            <a:r>
              <a:rPr lang="pl-PL" sz="3200" dirty="0">
                <a:solidFill>
                  <a:schemeClr val="bg1"/>
                </a:solidFill>
              </a:rPr>
              <a:t>VS </a:t>
            </a:r>
            <a:r>
              <a:rPr sz="3200" dirty="0">
                <a:solidFill>
                  <a:schemeClr val="bg1"/>
                </a:solidFill>
              </a:rPr>
              <a:t>BIOLOGY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A2E4591C-E493-7D15-3B7C-87B6A5759A55}"/>
              </a:ext>
            </a:extLst>
          </p:cNvPr>
          <p:cNvSpPr/>
          <p:nvPr/>
        </p:nvSpPr>
        <p:spPr>
          <a:xfrm>
            <a:off x="-29359" y="-1514223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3187BE4E-1756-C46E-40C1-9CCA4AAF898A}"/>
              </a:ext>
            </a:extLst>
          </p:cNvPr>
          <p:cNvGrpSpPr/>
          <p:nvPr/>
        </p:nvGrpSpPr>
        <p:grpSpPr>
          <a:xfrm>
            <a:off x="548673" y="4488587"/>
            <a:ext cx="627265" cy="615342"/>
            <a:chOff x="864361" y="4356526"/>
            <a:chExt cx="627265" cy="615342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AF16B20D-BED5-E833-C6B5-CCA38934B4C5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Medycyna z wypełnieniem pełnym">
              <a:extLst>
                <a:ext uri="{FF2B5EF4-FFF2-40B4-BE49-F238E27FC236}">
                  <a16:creationId xmlns:a16="http://schemas.microsoft.com/office/drawing/2014/main" id="{06C58E98-9D21-0CC0-8273-4E28E8DD6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14CE2832-EB24-C8FA-064C-2CEE15AF4E38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C92DCFA3-E103-A916-85DB-B75AB2B2353C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676BD1B7-E83D-8B71-2209-DD3C4CD72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BDD181D8-F8C1-82AD-FF1B-8EA824DE647C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35C360A2-75F1-B426-D5D2-CFD19BD3D5DF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86466F33-C76A-CCAF-5C5C-471847F17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BFEC87E6-3337-E66B-8773-2A490608DC38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F5FC5815-D06F-231C-B2D5-F377AA306832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ła zębate z wypełnieniem pełnym">
              <a:extLst>
                <a:ext uri="{FF2B5EF4-FFF2-40B4-BE49-F238E27FC236}">
                  <a16:creationId xmlns:a16="http://schemas.microsoft.com/office/drawing/2014/main" id="{7A008C54-9DC6-88E9-2C91-AA72A87D7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50246D0-BE5D-E455-E34B-976EB45E902F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DC502EE9-2F3D-2752-77AD-CB536D5F33B4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ieć z wypełnieniem pełnym">
              <a:extLst>
                <a:ext uri="{FF2B5EF4-FFF2-40B4-BE49-F238E27FC236}">
                  <a16:creationId xmlns:a16="http://schemas.microsoft.com/office/drawing/2014/main" id="{0C5D0E19-69D1-5D5D-1BB2-C373A36F8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95885DDE-A3A2-CE3B-2ECF-CC81658F7283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512EF6F2-B168-86CB-B6BA-507B3070223D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Procesor z wypełnieniem pełnym">
              <a:extLst>
                <a:ext uri="{FF2B5EF4-FFF2-40B4-BE49-F238E27FC236}">
                  <a16:creationId xmlns:a16="http://schemas.microsoft.com/office/drawing/2014/main" id="{388C0564-519A-E9FB-D0A0-A186D4A7F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824F6135-65CB-0C98-D82F-C99804C3FDB2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A808A9D9-AB91-33B0-AC14-3F06C84D5DCB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Tarcza — znacznik wyboru z wypełnieniem pełnym">
              <a:extLst>
                <a:ext uri="{FF2B5EF4-FFF2-40B4-BE49-F238E27FC236}">
                  <a16:creationId xmlns:a16="http://schemas.microsoft.com/office/drawing/2014/main" id="{54E31BE7-CE5D-C122-6A34-DED2BC391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01834785-F71D-793D-BC43-3F8F5F1472BC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E37AE0CF-F2EB-6FF0-5F7A-72F18A4DCB81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DNA z wypełnieniem pełnym">
              <a:extLst>
                <a:ext uri="{FF2B5EF4-FFF2-40B4-BE49-F238E27FC236}">
                  <a16:creationId xmlns:a16="http://schemas.microsoft.com/office/drawing/2014/main" id="{8A3B541F-8F83-5EBE-703F-BBD9A7801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pic>
        <p:nvPicPr>
          <p:cNvPr id="34" name="Obraz 33" descr="Obraz zawierający tekst, zrzut ekranu, woda&#10;&#10;Zawartość wygenerowana przez AI może być niepoprawna.">
            <a:extLst>
              <a:ext uri="{FF2B5EF4-FFF2-40B4-BE49-F238E27FC236}">
                <a16:creationId xmlns:a16="http://schemas.microsoft.com/office/drawing/2014/main" id="{03CB8818-FAD9-CF43-6160-446471EA8F7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64116" y="869431"/>
            <a:ext cx="7502375" cy="399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194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65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744487" y="182880"/>
            <a:ext cx="656942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D</a:t>
            </a:r>
            <a:r>
              <a:rPr sz="3200" dirty="0">
                <a:solidFill>
                  <a:srgbClr val="FFFFFF"/>
                </a:solidFill>
              </a:rPr>
              <a:t>RUG</a:t>
            </a:r>
            <a:r>
              <a:rPr lang="pl-PL" sz="3200" dirty="0">
                <a:solidFill>
                  <a:srgbClr val="FFFFFF"/>
                </a:solidFill>
              </a:rPr>
              <a:t>S </a:t>
            </a:r>
            <a:r>
              <a:rPr sz="3200" dirty="0">
                <a:solidFill>
                  <a:srgbClr val="FFFFFF"/>
                </a:solidFill>
              </a:rPr>
              <a:t>VS ARBITRARY MOLECULES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💊 Drugs occupy a small, biased subspace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354928"/>
            <a:ext cx="3200400" cy="1553040"/>
          </a:xfrm>
          <a:prstGeom prst="roundRect">
            <a:avLst>
              <a:gd name="adj" fmla="val 8256"/>
            </a:avLst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📏 Physicochemical constraints limit candidates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4185557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🚫 Most molecules are biologically irrelevant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481045E3-F7FE-81D6-AF42-D8BB31BE5448}"/>
              </a:ext>
            </a:extLst>
          </p:cNvPr>
          <p:cNvSpPr/>
          <p:nvPr/>
        </p:nvSpPr>
        <p:spPr>
          <a:xfrm>
            <a:off x="-29359" y="-5302451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56CA8B07-5B2A-1641-CCA3-043D836AA03D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EF35D699-F5E3-0E8B-F7CC-B9D33B7EF791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6793FD38-EDF8-1DF3-7F53-E47FDA325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D13DFBFC-4F40-1594-02E2-466E4279822B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4A4654AF-BB52-E689-0DEF-2DBBBD3C2E31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Koła zębate z wypełnieniem pełnym">
              <a:extLst>
                <a:ext uri="{FF2B5EF4-FFF2-40B4-BE49-F238E27FC236}">
                  <a16:creationId xmlns:a16="http://schemas.microsoft.com/office/drawing/2014/main" id="{F36C7D96-7065-84B8-4674-06C0DD876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3A0D90DE-5117-6D2E-40DD-6BC6CD26B2D6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1CC0F301-9F64-8EE8-AF8F-82E53146FEF7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Sieć z wypełnieniem pełnym">
              <a:extLst>
                <a:ext uri="{FF2B5EF4-FFF2-40B4-BE49-F238E27FC236}">
                  <a16:creationId xmlns:a16="http://schemas.microsoft.com/office/drawing/2014/main" id="{CC7DB31A-F7F4-9332-739A-9E9ABE2ED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A85D4B1E-8AA1-F72B-969F-F1670A7EBA93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3949AAF2-7A4E-05AD-DC21-F6A258F66EC4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Procesor z wypełnieniem pełnym">
              <a:extLst>
                <a:ext uri="{FF2B5EF4-FFF2-40B4-BE49-F238E27FC236}">
                  <a16:creationId xmlns:a16="http://schemas.microsoft.com/office/drawing/2014/main" id="{08600B22-BB9C-7977-82AC-48C280BCF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46D5A6B7-7B4D-978A-EF4B-4B11B5E88E96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E1BEB52C-B5B3-B7E9-023A-525896DEF07A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Tarcza — znacznik wyboru z wypełnieniem pełnym">
              <a:extLst>
                <a:ext uri="{FF2B5EF4-FFF2-40B4-BE49-F238E27FC236}">
                  <a16:creationId xmlns:a16="http://schemas.microsoft.com/office/drawing/2014/main" id="{1D41443C-024B-990C-947C-C6F6BFC86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138E0B4D-CE85-0963-4FBD-12B42893CD35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844DA069-4594-7CCD-44A0-FC920C1DFC94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2C4CFD08-62DB-87EA-6738-65948BC81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B83BE2EC-A5DC-D496-BA60-79D919660F34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2A4A9E94-9B67-31A4-0D7B-18255473B7D6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F692E6D3-DF11-1B22-F067-6D70C4935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  <p:grpSp>
        <p:nvGrpSpPr>
          <p:cNvPr id="31" name="Grupa 30">
            <a:extLst>
              <a:ext uri="{FF2B5EF4-FFF2-40B4-BE49-F238E27FC236}">
                <a16:creationId xmlns:a16="http://schemas.microsoft.com/office/drawing/2014/main" id="{3E5FF2D2-5372-308C-2DB1-9F4D262071BA}"/>
              </a:ext>
            </a:extLst>
          </p:cNvPr>
          <p:cNvGrpSpPr/>
          <p:nvPr/>
        </p:nvGrpSpPr>
        <p:grpSpPr>
          <a:xfrm>
            <a:off x="548673" y="686688"/>
            <a:ext cx="612000" cy="612000"/>
            <a:chOff x="864361" y="347242"/>
            <a:chExt cx="612000" cy="612000"/>
          </a:xfrm>
        </p:grpSpPr>
        <p:sp>
          <p:nvSpPr>
            <p:cNvPr id="32" name="Owal 31">
              <a:extLst>
                <a:ext uri="{FF2B5EF4-FFF2-40B4-BE49-F238E27FC236}">
                  <a16:creationId xmlns:a16="http://schemas.microsoft.com/office/drawing/2014/main" id="{3E6EC22C-D85A-AB42-DF59-86577B7D9616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3" name="Grafika 32" descr="Szkło powiększające z wypełnieniem pełnym">
              <a:extLst>
                <a:ext uri="{FF2B5EF4-FFF2-40B4-BE49-F238E27FC236}">
                  <a16:creationId xmlns:a16="http://schemas.microsoft.com/office/drawing/2014/main" id="{99AF5D4E-91FF-23F7-81A2-F01900B2F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pic>
        <p:nvPicPr>
          <p:cNvPr id="35" name="Obraz 34" descr="Obraz zawierający tekst, zrzut ekranu, Czcionka, Prostokąt&#10;&#10;Zawartość wygenerowana przez AI może być niepoprawna.">
            <a:extLst>
              <a:ext uri="{FF2B5EF4-FFF2-40B4-BE49-F238E27FC236}">
                <a16:creationId xmlns:a16="http://schemas.microsoft.com/office/drawing/2014/main" id="{2AC4D8D1-289C-9A8F-63EF-36AC3878626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25783" y="2331676"/>
            <a:ext cx="3861017" cy="165602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65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998644" y="182880"/>
            <a:ext cx="406111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V</a:t>
            </a:r>
            <a:r>
              <a:rPr sz="3200" dirty="0">
                <a:solidFill>
                  <a:srgbClr val="FFFFFF"/>
                </a:solidFill>
              </a:rPr>
              <a:t>IRTUAL SCREENING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🧪 Computational screening proposes candidates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❓ Predictions generate hypotheses, not answers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74904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🔄 Experiments validate and refine models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B7985EFE-3845-E603-F374-447114930F1B}"/>
              </a:ext>
            </a:extLst>
          </p:cNvPr>
          <p:cNvSpPr/>
          <p:nvPr/>
        </p:nvSpPr>
        <p:spPr>
          <a:xfrm>
            <a:off x="-29359" y="-5302451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394DFE35-5963-03A0-0C20-ECA6B41A6706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824865F0-AF0E-BEB3-F9EC-C8CDC7FE4FD8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99811FF4-EB4B-F442-1789-88AA73297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4CB7575A-CA1D-8530-033F-770396C2BF05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86BCB304-E0B1-CF20-6B07-1D2956C98B4B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Koła zębate z wypełnieniem pełnym">
              <a:extLst>
                <a:ext uri="{FF2B5EF4-FFF2-40B4-BE49-F238E27FC236}">
                  <a16:creationId xmlns:a16="http://schemas.microsoft.com/office/drawing/2014/main" id="{D8B74102-FD1C-F880-CA21-2EE833223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D50D9491-CA58-D1EB-A5B2-A476F2CBE5CD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8C6F570B-5C42-C637-535A-EB8B98273518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Sieć z wypełnieniem pełnym">
              <a:extLst>
                <a:ext uri="{FF2B5EF4-FFF2-40B4-BE49-F238E27FC236}">
                  <a16:creationId xmlns:a16="http://schemas.microsoft.com/office/drawing/2014/main" id="{31E3CF5F-DF43-F893-D34B-2219BB62A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5E7F7BCF-551A-82BA-2A9C-EC9E455943A3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69866438-DD78-7C3A-AEEE-DEF6BCDD99A4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Procesor z wypełnieniem pełnym">
              <a:extLst>
                <a:ext uri="{FF2B5EF4-FFF2-40B4-BE49-F238E27FC236}">
                  <a16:creationId xmlns:a16="http://schemas.microsoft.com/office/drawing/2014/main" id="{CC33C8C3-B8E9-FAE3-0960-2CB0035A6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D291B156-6A95-E443-4DF2-6FD5B8B16FC4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BE2B115E-86C8-4566-384B-C42983592C06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Tarcza — znacznik wyboru z wypełnieniem pełnym">
              <a:extLst>
                <a:ext uri="{FF2B5EF4-FFF2-40B4-BE49-F238E27FC236}">
                  <a16:creationId xmlns:a16="http://schemas.microsoft.com/office/drawing/2014/main" id="{80DD3576-EC4D-814A-338D-999714682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54CAD1F7-252A-1BD6-1E9A-D7AD4F34B486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A40E5DD0-D4D4-CF2B-08A6-07071BE051BC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F905BFB8-F5DC-D583-D19A-926442678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F6BC8E7C-3E22-C25B-BE94-D08C38FA633B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7897D30F-4279-1ED3-A17A-D4B2F906DA6F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BF8A0281-11E7-0E6D-94FA-05541783C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  <p:grpSp>
        <p:nvGrpSpPr>
          <p:cNvPr id="31" name="Grupa 30">
            <a:extLst>
              <a:ext uri="{FF2B5EF4-FFF2-40B4-BE49-F238E27FC236}">
                <a16:creationId xmlns:a16="http://schemas.microsoft.com/office/drawing/2014/main" id="{9BBB65BA-8094-4E80-C415-1D2FEFAF8E79}"/>
              </a:ext>
            </a:extLst>
          </p:cNvPr>
          <p:cNvGrpSpPr/>
          <p:nvPr/>
        </p:nvGrpSpPr>
        <p:grpSpPr>
          <a:xfrm>
            <a:off x="548673" y="686688"/>
            <a:ext cx="612000" cy="612000"/>
            <a:chOff x="864361" y="347242"/>
            <a:chExt cx="612000" cy="612000"/>
          </a:xfrm>
        </p:grpSpPr>
        <p:sp>
          <p:nvSpPr>
            <p:cNvPr id="32" name="Owal 31">
              <a:extLst>
                <a:ext uri="{FF2B5EF4-FFF2-40B4-BE49-F238E27FC236}">
                  <a16:creationId xmlns:a16="http://schemas.microsoft.com/office/drawing/2014/main" id="{AF79C046-F7EB-9D81-EFB3-587C93CA5262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3" name="Grafika 32" descr="Szkło powiększające z wypełnieniem pełnym">
              <a:extLst>
                <a:ext uri="{FF2B5EF4-FFF2-40B4-BE49-F238E27FC236}">
                  <a16:creationId xmlns:a16="http://schemas.microsoft.com/office/drawing/2014/main" id="{A091AA11-141C-CBF7-AEFB-2BAB40621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65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S</a:t>
            </a:r>
            <a:r>
              <a:rPr sz="3200">
                <a:solidFill>
                  <a:srgbClr val="FFFFFF"/>
                </a:solidFill>
              </a:rPr>
              <a:t>IMILARITY SEARCH FOR KNOWN DRUGS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Similar molecules often share biological effects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📐 Similarity depends on representation choice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82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Novel mechanisms may be missed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A6378C73-1E8A-2A11-CA47-7F66F4ECCF26}"/>
              </a:ext>
            </a:extLst>
          </p:cNvPr>
          <p:cNvSpPr/>
          <p:nvPr/>
        </p:nvSpPr>
        <p:spPr>
          <a:xfrm>
            <a:off x="-29359" y="-5302451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24729356-F2FD-B17E-33B0-B98EF5049004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B5593233-E90E-763A-7ED9-0BD643CBEA08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A89616BD-C7AF-5943-818B-6CDE13188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2C4FEE78-ECB0-76D2-05F1-055845B4E8D0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72836771-D8BC-99A2-FF2D-D4C6E30D42C9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Koła zębate z wypełnieniem pełnym">
              <a:extLst>
                <a:ext uri="{FF2B5EF4-FFF2-40B4-BE49-F238E27FC236}">
                  <a16:creationId xmlns:a16="http://schemas.microsoft.com/office/drawing/2014/main" id="{C2CD52C6-700E-88B4-5472-147F0BCB3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395267DA-6452-A539-3896-07A67A3D9FC6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AB165039-D6B9-FE4A-BF34-C845F27BADED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Sieć z wypełnieniem pełnym">
              <a:extLst>
                <a:ext uri="{FF2B5EF4-FFF2-40B4-BE49-F238E27FC236}">
                  <a16:creationId xmlns:a16="http://schemas.microsoft.com/office/drawing/2014/main" id="{C34183A3-34BC-46B6-3B49-ABFE25C3E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7E53C83A-F7C4-0A31-29D4-E56631DACE10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A17DD947-4228-FB60-5F6C-B1B8D5C13158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Procesor z wypełnieniem pełnym">
              <a:extLst>
                <a:ext uri="{FF2B5EF4-FFF2-40B4-BE49-F238E27FC236}">
                  <a16:creationId xmlns:a16="http://schemas.microsoft.com/office/drawing/2014/main" id="{13177C21-FE61-DB41-68F6-424F3FB25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FD8DF08B-D63F-4AAA-5365-4FE1EB8DAA1F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1C7FAEDF-8019-101C-C31F-D08064E0A0A3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Tarcza — znacznik wyboru z wypełnieniem pełnym">
              <a:extLst>
                <a:ext uri="{FF2B5EF4-FFF2-40B4-BE49-F238E27FC236}">
                  <a16:creationId xmlns:a16="http://schemas.microsoft.com/office/drawing/2014/main" id="{549A43CC-0CFA-44C0-5F79-25B25E079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02A025FC-7B16-F151-3EE2-2D88C079C600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3D46D1D4-8B20-E22B-2055-07295EAB0E40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226801C2-D98D-AC37-E82B-75DE5F97F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8B7A2BED-1607-DAD8-13BA-6C38ECED7BB5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08B8FEBF-63D0-5E00-7AF3-B3A63699A518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07FE8D6C-17CA-A517-8C39-5B489689D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  <p:grpSp>
        <p:nvGrpSpPr>
          <p:cNvPr id="31" name="Grupa 30">
            <a:extLst>
              <a:ext uri="{FF2B5EF4-FFF2-40B4-BE49-F238E27FC236}">
                <a16:creationId xmlns:a16="http://schemas.microsoft.com/office/drawing/2014/main" id="{DBEA6254-2FDF-021D-9D98-DA838D9C77A6}"/>
              </a:ext>
            </a:extLst>
          </p:cNvPr>
          <p:cNvGrpSpPr/>
          <p:nvPr/>
        </p:nvGrpSpPr>
        <p:grpSpPr>
          <a:xfrm>
            <a:off x="548673" y="686688"/>
            <a:ext cx="612000" cy="612000"/>
            <a:chOff x="864361" y="347242"/>
            <a:chExt cx="612000" cy="612000"/>
          </a:xfrm>
        </p:grpSpPr>
        <p:sp>
          <p:nvSpPr>
            <p:cNvPr id="32" name="Owal 31">
              <a:extLst>
                <a:ext uri="{FF2B5EF4-FFF2-40B4-BE49-F238E27FC236}">
                  <a16:creationId xmlns:a16="http://schemas.microsoft.com/office/drawing/2014/main" id="{1CF03CA9-0EEF-1C07-EB0E-FB03F5F5F9F6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3" name="Grafika 32" descr="Szkło powiększające z wypełnieniem pełnym">
              <a:extLst>
                <a:ext uri="{FF2B5EF4-FFF2-40B4-BE49-F238E27FC236}">
                  <a16:creationId xmlns:a16="http://schemas.microsoft.com/office/drawing/2014/main" id="{3235F62F-219D-7DB9-8962-C26C1BECF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65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675030" y="182880"/>
            <a:ext cx="470834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S</a:t>
            </a:r>
            <a:r>
              <a:rPr sz="3200" dirty="0">
                <a:solidFill>
                  <a:srgbClr val="FFFFFF"/>
                </a:solidFill>
              </a:rPr>
              <a:t>UBSTRUCTURE SEARCH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🧩 Functional motifs drive activity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🔗 Substructure queries capture key interactions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68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Pharmacophores abstract chemistry into patterns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1838E7B6-6A44-0E1C-0CEC-11CEFCA2AE58}"/>
              </a:ext>
            </a:extLst>
          </p:cNvPr>
          <p:cNvSpPr/>
          <p:nvPr/>
        </p:nvSpPr>
        <p:spPr>
          <a:xfrm>
            <a:off x="-29359" y="-5302451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248F16F4-D4C8-F712-1BA5-0C6E6A81CBF6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4B9EDF9C-C42C-8876-3233-B5E7BCBB2673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014A783D-C203-35EB-EEA9-343FCDA63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A117054D-7739-3BA5-452C-2B6313D9BFDA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55313B8C-9E0A-42B6-5BC1-775B6D3E6F3B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Koła zębate z wypełnieniem pełnym">
              <a:extLst>
                <a:ext uri="{FF2B5EF4-FFF2-40B4-BE49-F238E27FC236}">
                  <a16:creationId xmlns:a16="http://schemas.microsoft.com/office/drawing/2014/main" id="{B16B50E1-959C-B415-D8DC-EDF858DDA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D7FFB962-15F4-56FA-C232-45CB7638F18E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E0B87AEE-16B4-1AB4-0FC3-EA5F58D43E23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Sieć z wypełnieniem pełnym">
              <a:extLst>
                <a:ext uri="{FF2B5EF4-FFF2-40B4-BE49-F238E27FC236}">
                  <a16:creationId xmlns:a16="http://schemas.microsoft.com/office/drawing/2014/main" id="{A499E888-1BAE-6E67-CC21-0424CC265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A4709A1D-A0BB-3577-B02E-E46A2CE20F60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D8038F7C-0D73-B648-0FF1-633FC82D8CD9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Procesor z wypełnieniem pełnym">
              <a:extLst>
                <a:ext uri="{FF2B5EF4-FFF2-40B4-BE49-F238E27FC236}">
                  <a16:creationId xmlns:a16="http://schemas.microsoft.com/office/drawing/2014/main" id="{2B06B93B-1838-F936-7848-93CF74143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E0EB6C85-F07B-F193-ABAC-72BCED87143F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A3F9AFD7-AB57-392D-A3E0-595B7E156883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Tarcza — znacznik wyboru z wypełnieniem pełnym">
              <a:extLst>
                <a:ext uri="{FF2B5EF4-FFF2-40B4-BE49-F238E27FC236}">
                  <a16:creationId xmlns:a16="http://schemas.microsoft.com/office/drawing/2014/main" id="{A7600A19-C0EB-2447-7870-575F04CBC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C9F95731-37CD-AEA0-990A-043F9547E357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FED2AC6B-4C99-D45A-EB80-76DCE28B6807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472D3D65-B23E-8604-E91F-589B4A779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C2846CDA-600F-35D8-DDDB-958EBCB2F23B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AAAD2CB1-D0C1-00D9-A5A3-30F6385CA88C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1E62F913-0E0B-7728-0AFA-E123FBDBC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  <p:grpSp>
        <p:nvGrpSpPr>
          <p:cNvPr id="31" name="Grupa 30">
            <a:extLst>
              <a:ext uri="{FF2B5EF4-FFF2-40B4-BE49-F238E27FC236}">
                <a16:creationId xmlns:a16="http://schemas.microsoft.com/office/drawing/2014/main" id="{8B0A7089-4DB2-781B-D469-843F451253AD}"/>
              </a:ext>
            </a:extLst>
          </p:cNvPr>
          <p:cNvGrpSpPr/>
          <p:nvPr/>
        </p:nvGrpSpPr>
        <p:grpSpPr>
          <a:xfrm>
            <a:off x="548673" y="686688"/>
            <a:ext cx="612000" cy="612000"/>
            <a:chOff x="864361" y="347242"/>
            <a:chExt cx="612000" cy="612000"/>
          </a:xfrm>
        </p:grpSpPr>
        <p:sp>
          <p:nvSpPr>
            <p:cNvPr id="32" name="Owal 31">
              <a:extLst>
                <a:ext uri="{FF2B5EF4-FFF2-40B4-BE49-F238E27FC236}">
                  <a16:creationId xmlns:a16="http://schemas.microsoft.com/office/drawing/2014/main" id="{777ECC78-4E5E-89C0-A74F-E9EDCF1F9102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3" name="Grafika 32" descr="Szkło powiększające z wypełnieniem pełnym">
              <a:extLst>
                <a:ext uri="{FF2B5EF4-FFF2-40B4-BE49-F238E27FC236}">
                  <a16:creationId xmlns:a16="http://schemas.microsoft.com/office/drawing/2014/main" id="{30A31CA8-BBC7-D9DA-59DB-D089745A7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65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891482" y="182880"/>
            <a:ext cx="627543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E</a:t>
            </a:r>
            <a:r>
              <a:rPr sz="3200" dirty="0">
                <a:solidFill>
                  <a:srgbClr val="FFFFFF"/>
                </a:solidFill>
              </a:rPr>
              <a:t>XACT VS APPROXIMATE SEARCH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🎯 Exact search ensures correctness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⚡ Approximate search enables scalability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68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📉 Speed–accuracy trade-offs are unavoidable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29A3CF6F-96BD-909D-4F6D-73C55930397A}"/>
              </a:ext>
            </a:extLst>
          </p:cNvPr>
          <p:cNvSpPr/>
          <p:nvPr/>
        </p:nvSpPr>
        <p:spPr>
          <a:xfrm>
            <a:off x="-29359" y="-5302451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6BDC36BE-9CCB-E338-2AD0-91E9CA00E1CA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491F6214-C2DD-A3EF-3815-4593B09DC95B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B5E3292E-B2FE-0DBC-EA4B-E2903C1DB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4ED1D3D1-D350-8A4B-87E8-4FD065077228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F6957657-E7A0-586A-9E13-4ABABD62D374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Koła zębate z wypełnieniem pełnym">
              <a:extLst>
                <a:ext uri="{FF2B5EF4-FFF2-40B4-BE49-F238E27FC236}">
                  <a16:creationId xmlns:a16="http://schemas.microsoft.com/office/drawing/2014/main" id="{1E894927-2068-7768-A30D-8D0D5EE03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09C24222-517D-2C23-756D-C21906904E81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56F0EF0B-A8B2-1193-23BC-20232FC27C91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Sieć z wypełnieniem pełnym">
              <a:extLst>
                <a:ext uri="{FF2B5EF4-FFF2-40B4-BE49-F238E27FC236}">
                  <a16:creationId xmlns:a16="http://schemas.microsoft.com/office/drawing/2014/main" id="{B86C5473-5BBC-B8EA-3E98-72F589DD4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FADCD0DA-4F82-70F1-27F4-80833ABFBB99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98C0F574-5AF1-7B55-B035-D010F64DE348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Procesor z wypełnieniem pełnym">
              <a:extLst>
                <a:ext uri="{FF2B5EF4-FFF2-40B4-BE49-F238E27FC236}">
                  <a16:creationId xmlns:a16="http://schemas.microsoft.com/office/drawing/2014/main" id="{542ADCCB-2B6D-7B69-9AA3-B69C925CB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975C9241-F19B-EF62-CCCE-EF220027F713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B6FE9D14-2BC6-1D1A-5B31-2B051A575BC6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Tarcza — znacznik wyboru z wypełnieniem pełnym">
              <a:extLst>
                <a:ext uri="{FF2B5EF4-FFF2-40B4-BE49-F238E27FC236}">
                  <a16:creationId xmlns:a16="http://schemas.microsoft.com/office/drawing/2014/main" id="{1A56A467-B2C4-8491-C652-637724067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F795EA2A-D33B-67D1-80B3-E90EEF2FE666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E5F1C0F4-D943-AAAB-79E5-2310F5B662D3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6773259F-F044-6EDE-2217-76E07AD20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DCECA92F-4963-8218-5C25-675C055559C5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853C7001-A446-1E08-91AA-B0693CE80A78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718902C7-87B4-495A-3886-7A0C21950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  <p:grpSp>
        <p:nvGrpSpPr>
          <p:cNvPr id="31" name="Grupa 30">
            <a:extLst>
              <a:ext uri="{FF2B5EF4-FFF2-40B4-BE49-F238E27FC236}">
                <a16:creationId xmlns:a16="http://schemas.microsoft.com/office/drawing/2014/main" id="{3A4BF281-07E5-F8D6-4E0C-AAA2F6FA82D9}"/>
              </a:ext>
            </a:extLst>
          </p:cNvPr>
          <p:cNvGrpSpPr/>
          <p:nvPr/>
        </p:nvGrpSpPr>
        <p:grpSpPr>
          <a:xfrm>
            <a:off x="548673" y="686688"/>
            <a:ext cx="612000" cy="612000"/>
            <a:chOff x="864361" y="347242"/>
            <a:chExt cx="612000" cy="612000"/>
          </a:xfrm>
        </p:grpSpPr>
        <p:sp>
          <p:nvSpPr>
            <p:cNvPr id="32" name="Owal 31">
              <a:extLst>
                <a:ext uri="{FF2B5EF4-FFF2-40B4-BE49-F238E27FC236}">
                  <a16:creationId xmlns:a16="http://schemas.microsoft.com/office/drawing/2014/main" id="{10E416DD-A25F-A222-0F0C-64CDCA442C1D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3" name="Grafika 32" descr="Szkło powiększające z wypełnieniem pełnym">
              <a:extLst>
                <a:ext uri="{FF2B5EF4-FFF2-40B4-BE49-F238E27FC236}">
                  <a16:creationId xmlns:a16="http://schemas.microsoft.com/office/drawing/2014/main" id="{A5DE8649-DB6E-2B49-BACB-9536B0EF4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65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A</a:t>
            </a:r>
            <a:r>
              <a:rPr sz="3200">
                <a:solidFill>
                  <a:srgbClr val="FFFFFF"/>
                </a:solidFill>
              </a:rPr>
              <a:t>LGORITHMIC SCALING CHALLENGES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📈 Chemical libraries grow rapidly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💾 Memory and compute become bottlenecks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Indexing and heuristics are essential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29677E1A-7E9A-1B4E-681A-195C17835165}"/>
              </a:ext>
            </a:extLst>
          </p:cNvPr>
          <p:cNvSpPr/>
          <p:nvPr/>
        </p:nvSpPr>
        <p:spPr>
          <a:xfrm>
            <a:off x="-29359" y="-5302451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69310688-C0BF-9763-CB9A-D910CBED4108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8CB48847-2EB2-A78A-05C3-61A840F5B2D4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265A2335-407C-F8FA-DE2F-C6750733B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DCF81D18-5492-D84E-F819-E2FF3D51197E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5145A7BF-910F-EAE9-C430-E60853F9BA67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Koła zębate z wypełnieniem pełnym">
              <a:extLst>
                <a:ext uri="{FF2B5EF4-FFF2-40B4-BE49-F238E27FC236}">
                  <a16:creationId xmlns:a16="http://schemas.microsoft.com/office/drawing/2014/main" id="{9C349113-BC2C-FDB3-ADE9-483D77CC5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E439A490-F57D-A4EC-C800-357911C18743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21CEA4AB-4123-40DD-B903-B3264524B1CB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Sieć z wypełnieniem pełnym">
              <a:extLst>
                <a:ext uri="{FF2B5EF4-FFF2-40B4-BE49-F238E27FC236}">
                  <a16:creationId xmlns:a16="http://schemas.microsoft.com/office/drawing/2014/main" id="{962DFF49-C25A-36F6-4137-A67D2DEC4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AF8D3B73-DF1C-E7D2-E345-4D2C8B1AFED0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DDC4E4E3-7615-1A77-6934-7EE166A6055F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Procesor z wypełnieniem pełnym">
              <a:extLst>
                <a:ext uri="{FF2B5EF4-FFF2-40B4-BE49-F238E27FC236}">
                  <a16:creationId xmlns:a16="http://schemas.microsoft.com/office/drawing/2014/main" id="{84CDC5A7-70A2-5517-BD02-B2C457668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FDC22E5-956F-1564-E408-AA4AC352F3B3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FA9B0D02-3A31-0115-AB0F-9A016B5240F0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Tarcza — znacznik wyboru z wypełnieniem pełnym">
              <a:extLst>
                <a:ext uri="{FF2B5EF4-FFF2-40B4-BE49-F238E27FC236}">
                  <a16:creationId xmlns:a16="http://schemas.microsoft.com/office/drawing/2014/main" id="{3560CD8A-22CD-8DB0-2E24-456630A2E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777060DF-B1BF-1BFE-48AB-A68F8866B987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00AD3891-CEA9-9F30-A181-E6FC1AC589F1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7DC337DA-F6AE-BEE8-F72E-A9BD3A1E9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DAB0A9CA-AAFE-D4E7-CA6B-5601EF5C576E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64D36A03-4D36-193F-036B-A8747BE33B93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62A6E747-B3ED-D723-3446-5C1EBF834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  <p:grpSp>
        <p:nvGrpSpPr>
          <p:cNvPr id="31" name="Grupa 30">
            <a:extLst>
              <a:ext uri="{FF2B5EF4-FFF2-40B4-BE49-F238E27FC236}">
                <a16:creationId xmlns:a16="http://schemas.microsoft.com/office/drawing/2014/main" id="{DC96784D-5387-EDE3-6E5A-51C11BBC92DE}"/>
              </a:ext>
            </a:extLst>
          </p:cNvPr>
          <p:cNvGrpSpPr/>
          <p:nvPr/>
        </p:nvGrpSpPr>
        <p:grpSpPr>
          <a:xfrm>
            <a:off x="548673" y="686688"/>
            <a:ext cx="612000" cy="612000"/>
            <a:chOff x="864361" y="347242"/>
            <a:chExt cx="612000" cy="612000"/>
          </a:xfrm>
        </p:grpSpPr>
        <p:sp>
          <p:nvSpPr>
            <p:cNvPr id="32" name="Owal 31">
              <a:extLst>
                <a:ext uri="{FF2B5EF4-FFF2-40B4-BE49-F238E27FC236}">
                  <a16:creationId xmlns:a16="http://schemas.microsoft.com/office/drawing/2014/main" id="{B0DD0200-0405-23D8-4151-61E6A60B3506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3" name="Grafika 32" descr="Szkło powiększające z wypełnieniem pełnym">
              <a:extLst>
                <a:ext uri="{FF2B5EF4-FFF2-40B4-BE49-F238E27FC236}">
                  <a16:creationId xmlns:a16="http://schemas.microsoft.com/office/drawing/2014/main" id="{ED4E231E-15B5-7771-1905-FDF564364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65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011194" y="182880"/>
            <a:ext cx="603601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W</a:t>
            </a:r>
            <a:r>
              <a:rPr sz="3200" dirty="0">
                <a:solidFill>
                  <a:srgbClr val="FFFFFF"/>
                </a:solidFill>
              </a:rPr>
              <a:t>HY RANKING MATTERS MORE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🏆 Only top candidates are experimentally tested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🧪 Practical focus is on prioritization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832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Precision-at-top-k dominates utility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2FFE55C5-EBC6-6858-E52E-03B013F40544}"/>
              </a:ext>
            </a:extLst>
          </p:cNvPr>
          <p:cNvSpPr/>
          <p:nvPr/>
        </p:nvSpPr>
        <p:spPr>
          <a:xfrm>
            <a:off x="-29359" y="-5302451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7CE3FA49-BE4C-F452-9855-2A59030BA955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C1B1E8C1-A4DC-3390-DB6B-BD6C90C3F909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E56E24A2-C8CF-01FF-16D4-B13A43BE5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2847B06B-6171-72ED-69FD-80472C6E5CBD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0DEF373D-B716-1147-6FB5-59FB76A00E87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Koła zębate z wypełnieniem pełnym">
              <a:extLst>
                <a:ext uri="{FF2B5EF4-FFF2-40B4-BE49-F238E27FC236}">
                  <a16:creationId xmlns:a16="http://schemas.microsoft.com/office/drawing/2014/main" id="{5E5497CA-BB6B-81CA-A967-D4443E710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8E06F3FE-147B-A17B-4962-87B6AAF9831F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5D2AE7F2-2192-A5EC-C6A4-0A726E7ED2DF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Sieć z wypełnieniem pełnym">
              <a:extLst>
                <a:ext uri="{FF2B5EF4-FFF2-40B4-BE49-F238E27FC236}">
                  <a16:creationId xmlns:a16="http://schemas.microsoft.com/office/drawing/2014/main" id="{802234A5-007A-DEA9-6308-632693F65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21BADDFA-EF93-1DDA-BD15-A2EFEF35E38E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3873CEFE-E0D7-6E52-12D3-456A4A9C511A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Procesor z wypełnieniem pełnym">
              <a:extLst>
                <a:ext uri="{FF2B5EF4-FFF2-40B4-BE49-F238E27FC236}">
                  <a16:creationId xmlns:a16="http://schemas.microsoft.com/office/drawing/2014/main" id="{E7A27BDF-F2D7-0E76-95E9-F147B1961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C2A82D45-8865-F9D8-D422-D907A3E62AC0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1C57DC6E-5E2A-D529-309E-80415E696399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Tarcza — znacznik wyboru z wypełnieniem pełnym">
              <a:extLst>
                <a:ext uri="{FF2B5EF4-FFF2-40B4-BE49-F238E27FC236}">
                  <a16:creationId xmlns:a16="http://schemas.microsoft.com/office/drawing/2014/main" id="{707D542F-F8BB-D102-5B02-84F1BB8BE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89C54E37-CA83-5340-82D2-CD88F351A623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B5D9E5C6-2BBF-F09C-97AB-20F1D797A69A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58D92B12-70BD-54ED-61BA-7BCE017C2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35159341-5238-175C-094A-A03678AC1BA8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9EE73EB1-9FAE-4162-A88A-B9279E42DA50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CE330DD5-DCB4-6F47-A4CD-B5BAD6C99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  <p:grpSp>
        <p:nvGrpSpPr>
          <p:cNvPr id="31" name="Grupa 30">
            <a:extLst>
              <a:ext uri="{FF2B5EF4-FFF2-40B4-BE49-F238E27FC236}">
                <a16:creationId xmlns:a16="http://schemas.microsoft.com/office/drawing/2014/main" id="{5BEE2C79-1E02-7F47-FD00-44BB629D0DAB}"/>
              </a:ext>
            </a:extLst>
          </p:cNvPr>
          <p:cNvGrpSpPr/>
          <p:nvPr/>
        </p:nvGrpSpPr>
        <p:grpSpPr>
          <a:xfrm>
            <a:off x="548673" y="686688"/>
            <a:ext cx="612000" cy="612000"/>
            <a:chOff x="864361" y="347242"/>
            <a:chExt cx="612000" cy="612000"/>
          </a:xfrm>
        </p:grpSpPr>
        <p:sp>
          <p:nvSpPr>
            <p:cNvPr id="32" name="Owal 31">
              <a:extLst>
                <a:ext uri="{FF2B5EF4-FFF2-40B4-BE49-F238E27FC236}">
                  <a16:creationId xmlns:a16="http://schemas.microsoft.com/office/drawing/2014/main" id="{6F692E0B-DE7F-6841-A0AA-D2FB2BFF6786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3" name="Grafika 32" descr="Szkło powiększające z wypełnieniem pełnym">
              <a:extLst>
                <a:ext uri="{FF2B5EF4-FFF2-40B4-BE49-F238E27FC236}">
                  <a16:creationId xmlns:a16="http://schemas.microsoft.com/office/drawing/2014/main" id="{21285375-C5DF-9175-52BA-A41102C0C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A</a:t>
            </a:r>
            <a:r>
              <a:rPr sz="3200">
                <a:solidFill>
                  <a:srgbClr val="FFFFFF"/>
                </a:solidFill>
              </a:rPr>
              <a:t>DME AS A BIOLOGICAL FILTER</a:t>
            </a:r>
          </a:p>
        </p:txBody>
      </p:sp>
      <p:sp>
        <p:nvSpPr>
          <p:cNvPr id="3" name="PointBox_0"/>
          <p:cNvSpPr/>
          <p:nvPr/>
        </p:nvSpPr>
        <p:spPr>
          <a:xfrm>
            <a:off x="1385172" y="3115666"/>
            <a:ext cx="7230417" cy="1032954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🚦 ADME determines whether a drug reaches its target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4254909"/>
            <a:ext cx="7243989" cy="686808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🧬 Many binders fail before exerting any effect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1FD6F8AF-1E97-BD4C-DF5E-E6641B7C9EEB}"/>
              </a:ext>
            </a:extLst>
          </p:cNvPr>
          <p:cNvSpPr/>
          <p:nvPr/>
        </p:nvSpPr>
        <p:spPr>
          <a:xfrm>
            <a:off x="-29359" y="-4671073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B5061558-E06C-FA37-32B5-70B024C7E07F}"/>
              </a:ext>
            </a:extLst>
          </p:cNvPr>
          <p:cNvGrpSpPr/>
          <p:nvPr/>
        </p:nvGrpSpPr>
        <p:grpSpPr>
          <a:xfrm>
            <a:off x="541983" y="1318027"/>
            <a:ext cx="618690" cy="614193"/>
            <a:chOff x="857671" y="1015456"/>
            <a:chExt cx="618690" cy="614193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E46FBCF4-413A-0060-8626-039695B50DE4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ła zębate z wypełnieniem pełnym">
              <a:extLst>
                <a:ext uri="{FF2B5EF4-FFF2-40B4-BE49-F238E27FC236}">
                  <a16:creationId xmlns:a16="http://schemas.microsoft.com/office/drawing/2014/main" id="{DCC2B57A-FBC9-B0D0-4EF3-2315A1F25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34" name="Grupa 33">
            <a:extLst>
              <a:ext uri="{FF2B5EF4-FFF2-40B4-BE49-F238E27FC236}">
                <a16:creationId xmlns:a16="http://schemas.microsoft.com/office/drawing/2014/main" id="{02F77A17-90AD-E83D-B0BA-DC507361C000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C0E75EE1-7EC9-1974-8DB6-E6ADABCF4795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6" name="Grafika 35" descr="Homeopatia z wypełnieniem pełnym">
              <a:extLst>
                <a:ext uri="{FF2B5EF4-FFF2-40B4-BE49-F238E27FC236}">
                  <a16:creationId xmlns:a16="http://schemas.microsoft.com/office/drawing/2014/main" id="{EB9B5FCD-CD60-5CB3-2149-D84A464F2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37" name="Grupa 36">
            <a:extLst>
              <a:ext uri="{FF2B5EF4-FFF2-40B4-BE49-F238E27FC236}">
                <a16:creationId xmlns:a16="http://schemas.microsoft.com/office/drawing/2014/main" id="{4C6A98BB-C11E-D93D-6AFC-620986E18CC9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38" name="Owal 37">
              <a:extLst>
                <a:ext uri="{FF2B5EF4-FFF2-40B4-BE49-F238E27FC236}">
                  <a16:creationId xmlns:a16="http://schemas.microsoft.com/office/drawing/2014/main" id="{A44E0EEF-686E-4786-27A0-C3D9FF4F4402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9" name="Grafika 38" descr="Szkło powiększające z wypełnieniem pełnym">
              <a:extLst>
                <a:ext uri="{FF2B5EF4-FFF2-40B4-BE49-F238E27FC236}">
                  <a16:creationId xmlns:a16="http://schemas.microsoft.com/office/drawing/2014/main" id="{3C3E5370-AE9B-79E6-18E0-7A987580C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43" name="Grupa 42">
            <a:extLst>
              <a:ext uri="{FF2B5EF4-FFF2-40B4-BE49-F238E27FC236}">
                <a16:creationId xmlns:a16="http://schemas.microsoft.com/office/drawing/2014/main" id="{0CDFD743-E719-2874-B74D-3083D4F419F1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F87D948D-5E98-8792-9F5B-14287621A78B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5" name="Grafika 44" descr="Sieć z wypełnieniem pełnym">
              <a:extLst>
                <a:ext uri="{FF2B5EF4-FFF2-40B4-BE49-F238E27FC236}">
                  <a16:creationId xmlns:a16="http://schemas.microsoft.com/office/drawing/2014/main" id="{1639ACC8-D9F0-E735-15F8-7627896F3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C726460B-426B-3786-B41A-3580A61B9EAB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B76EF71F-5C57-1E99-51BC-74EF7107F7DF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8" name="Grafika 47" descr="Procesor z wypełnieniem pełnym">
              <a:extLst>
                <a:ext uri="{FF2B5EF4-FFF2-40B4-BE49-F238E27FC236}">
                  <a16:creationId xmlns:a16="http://schemas.microsoft.com/office/drawing/2014/main" id="{E552CA96-D346-2BD4-4CB0-2FE0DCCB7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49" name="Grupa 48">
            <a:extLst>
              <a:ext uri="{FF2B5EF4-FFF2-40B4-BE49-F238E27FC236}">
                <a16:creationId xmlns:a16="http://schemas.microsoft.com/office/drawing/2014/main" id="{833CAC6A-70AC-AAA9-6E2E-99CA89086A14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37332B85-6DFE-5CEB-6209-503427029FC3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1" name="Grafika 50" descr="Tarcza — znacznik wyboru z wypełnieniem pełnym">
              <a:extLst>
                <a:ext uri="{FF2B5EF4-FFF2-40B4-BE49-F238E27FC236}">
                  <a16:creationId xmlns:a16="http://schemas.microsoft.com/office/drawing/2014/main" id="{77E43C81-FBE9-43BA-3A05-0F0A05278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52" name="Grupa 51">
            <a:extLst>
              <a:ext uri="{FF2B5EF4-FFF2-40B4-BE49-F238E27FC236}">
                <a16:creationId xmlns:a16="http://schemas.microsoft.com/office/drawing/2014/main" id="{842EDB27-EC0D-7245-5437-476D9BE7EA5A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53" name="Owal 52">
              <a:extLst>
                <a:ext uri="{FF2B5EF4-FFF2-40B4-BE49-F238E27FC236}">
                  <a16:creationId xmlns:a16="http://schemas.microsoft.com/office/drawing/2014/main" id="{DD5EC313-0A0E-704E-E29E-055A250EAEAB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4" name="Grafika 53" descr="DNA z wypełnieniem pełnym">
              <a:extLst>
                <a:ext uri="{FF2B5EF4-FFF2-40B4-BE49-F238E27FC236}">
                  <a16:creationId xmlns:a16="http://schemas.microsoft.com/office/drawing/2014/main" id="{FB00ADA5-C955-22A2-3A1F-CD5B5AE5E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55" name="Grupa 54">
            <a:extLst>
              <a:ext uri="{FF2B5EF4-FFF2-40B4-BE49-F238E27FC236}">
                <a16:creationId xmlns:a16="http://schemas.microsoft.com/office/drawing/2014/main" id="{2D9DEE06-3A0A-D19C-7EB4-2C1394487F2A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56" name="Owal 55">
              <a:extLst>
                <a:ext uri="{FF2B5EF4-FFF2-40B4-BE49-F238E27FC236}">
                  <a16:creationId xmlns:a16="http://schemas.microsoft.com/office/drawing/2014/main" id="{9947214E-FE09-E46B-7352-6FA8B790BA7E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7" name="Grafika 56" descr="Medycyna z wypełnieniem pełnym">
              <a:extLst>
                <a:ext uri="{FF2B5EF4-FFF2-40B4-BE49-F238E27FC236}">
                  <a16:creationId xmlns:a16="http://schemas.microsoft.com/office/drawing/2014/main" id="{033F8865-78F9-8BFA-AE5F-E234DAD7F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  <p:pic>
        <p:nvPicPr>
          <p:cNvPr id="59" name="Obraz 58" descr="Obraz zawierający linia, Czcionka, tekst, zrzut ekranu&#10;&#10;Zawartość wygenerowana przez AI może być niepoprawna.">
            <a:extLst>
              <a:ext uri="{FF2B5EF4-FFF2-40B4-BE49-F238E27FC236}">
                <a16:creationId xmlns:a16="http://schemas.microsoft.com/office/drawing/2014/main" id="{DF477D6C-EC36-F75A-21F2-9259A63AF39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07198" y="929312"/>
            <a:ext cx="7772400" cy="2062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3694540" y="182880"/>
            <a:ext cx="266932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A</a:t>
            </a:r>
            <a:r>
              <a:rPr sz="3200" dirty="0">
                <a:solidFill>
                  <a:srgbClr val="FFFFFF"/>
                </a:solidFill>
              </a:rPr>
              <a:t>BSORPTION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💧 Poor solubility limits bioavailability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18141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🚪 Membrane permeability controls uptake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41101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📐 Simple descriptors give rough predictions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42864CB1-BDC1-E6E3-F148-FDFF8BE6DB5F}"/>
              </a:ext>
            </a:extLst>
          </p:cNvPr>
          <p:cNvSpPr/>
          <p:nvPr/>
        </p:nvSpPr>
        <p:spPr>
          <a:xfrm>
            <a:off x="-29359" y="-4671073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BC5709C0-37B7-2D8F-6843-D495491508EC}"/>
              </a:ext>
            </a:extLst>
          </p:cNvPr>
          <p:cNvGrpSpPr/>
          <p:nvPr/>
        </p:nvGrpSpPr>
        <p:grpSpPr>
          <a:xfrm>
            <a:off x="541983" y="1318027"/>
            <a:ext cx="618690" cy="614193"/>
            <a:chOff x="857671" y="1015456"/>
            <a:chExt cx="618690" cy="614193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FB7F9517-0428-4ECA-3B10-6ABB6D13E9FD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oła zębate z wypełnieniem pełnym">
              <a:extLst>
                <a:ext uri="{FF2B5EF4-FFF2-40B4-BE49-F238E27FC236}">
                  <a16:creationId xmlns:a16="http://schemas.microsoft.com/office/drawing/2014/main" id="{74860029-58A4-FBCD-8CAD-1FD476A0D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0347C916-31D7-2D70-C69C-CA3BD8804293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5DBE0399-3671-AC28-F902-D0B7A55949B1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54A2CAFA-2A58-A43C-39D5-AEFAF569D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03A95FCB-E177-9EE2-53CE-7AB90A8C0626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66758AA4-4FAA-CB05-D66D-1C09E64E315C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8E563A6A-8C66-0A2F-37E5-6C1C981A1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189C86E3-F41E-FB2F-A627-9DFA28558B6E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80D0667E-4106-BD7B-A082-73E6EAA98BD9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Sieć z wypełnieniem pełnym">
              <a:extLst>
                <a:ext uri="{FF2B5EF4-FFF2-40B4-BE49-F238E27FC236}">
                  <a16:creationId xmlns:a16="http://schemas.microsoft.com/office/drawing/2014/main" id="{93E5D9A9-F956-4BE6-DEBE-EDC3F63AE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C626B156-6B01-A7AC-1E98-E55B45954969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4755AD00-6E74-0BD4-9533-8B982FE5F5C7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Procesor z wypełnieniem pełnym">
              <a:extLst>
                <a:ext uri="{FF2B5EF4-FFF2-40B4-BE49-F238E27FC236}">
                  <a16:creationId xmlns:a16="http://schemas.microsoft.com/office/drawing/2014/main" id="{219A6AAA-DB2C-8BEB-3858-E88A7EE5C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200B8364-6BDD-885E-EA9D-6E3C5895F83F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457EFCF8-DCA0-45F6-FBF2-265E4333FBF5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Tarcza — znacznik wyboru z wypełnieniem pełnym">
              <a:extLst>
                <a:ext uri="{FF2B5EF4-FFF2-40B4-BE49-F238E27FC236}">
                  <a16:creationId xmlns:a16="http://schemas.microsoft.com/office/drawing/2014/main" id="{68E77823-FAA2-42C6-C07A-E43367A1D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8E985ED-34B3-6769-0BE7-C7AE318C3FE7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53381724-8A76-1FA3-51DA-68FE02868D1F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E4B98221-C97C-95FD-F4F1-009F7A33B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1BB1FA54-0080-5385-4DE5-0A236A1D86B3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CC47E252-5B0B-D59B-9420-04F92435A00F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E0C5D6F8-6102-20F2-D188-C29E4E566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8A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383EE4-1C35-5E56-D0A4-7AA7ED006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F6D42EDC-5F85-AAD9-9AB5-225A9F16EEC7}"/>
              </a:ext>
            </a:extLst>
          </p:cNvPr>
          <p:cNvSpPr txBox="1"/>
          <p:nvPr/>
        </p:nvSpPr>
        <p:spPr>
          <a:xfrm>
            <a:off x="3349095" y="182880"/>
            <a:ext cx="336021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FFFFFF"/>
                </a:solidFill>
              </a:rPr>
              <a:t>B</a:t>
            </a:r>
            <a:r>
              <a:rPr lang="pl-PL" sz="3200" dirty="0">
                <a:solidFill>
                  <a:srgbClr val="FFFFFF"/>
                </a:solidFill>
              </a:rPr>
              <a:t>INDER VS DRUG</a:t>
            </a:r>
            <a:endParaRPr sz="3200" dirty="0">
              <a:solidFill>
                <a:srgbClr val="FFFFFF"/>
              </a:solidFill>
            </a:endParaRPr>
          </a:p>
        </p:txBody>
      </p:sp>
      <p:sp>
        <p:nvSpPr>
          <p:cNvPr id="3" name="PointBox_0">
            <a:extLst>
              <a:ext uri="{FF2B5EF4-FFF2-40B4-BE49-F238E27FC236}">
                <a16:creationId xmlns:a16="http://schemas.microsoft.com/office/drawing/2014/main" id="{39E128E9-3C56-E8D5-C3F7-88055CA63730}"/>
              </a:ext>
            </a:extLst>
          </p:cNvPr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💊 Not every ligand is a drug</a:t>
            </a:r>
          </a:p>
        </p:txBody>
      </p:sp>
      <p:sp>
        <p:nvSpPr>
          <p:cNvPr id="4" name="PointBox_1">
            <a:extLst>
              <a:ext uri="{FF2B5EF4-FFF2-40B4-BE49-F238E27FC236}">
                <a16:creationId xmlns:a16="http://schemas.microsoft.com/office/drawing/2014/main" id="{AB1699F6-02CE-FA69-D589-882C63C632F8}"/>
              </a:ext>
            </a:extLst>
          </p:cNvPr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🔗 Binding is only the first requirement</a:t>
            </a:r>
          </a:p>
        </p:txBody>
      </p:sp>
      <p:sp>
        <p:nvSpPr>
          <p:cNvPr id="5" name="PointBox_2">
            <a:extLst>
              <a:ext uri="{FF2B5EF4-FFF2-40B4-BE49-F238E27FC236}">
                <a16:creationId xmlns:a16="http://schemas.microsoft.com/office/drawing/2014/main" id="{37EA4621-DE69-B385-9EAF-72FA0701B804}"/>
              </a:ext>
            </a:extLst>
          </p:cNvPr>
          <p:cNvSpPr/>
          <p:nvPr/>
        </p:nvSpPr>
        <p:spPr>
          <a:xfrm>
            <a:off x="1371600" y="301752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🧠 Drugs must function in complex biological systems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8869D2FE-AE36-2B4E-71EE-33DA9823A21C}"/>
              </a:ext>
            </a:extLst>
          </p:cNvPr>
          <p:cNvSpPr/>
          <p:nvPr/>
        </p:nvSpPr>
        <p:spPr>
          <a:xfrm>
            <a:off x="-29359" y="-592293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1" name="Grupa 70">
            <a:extLst>
              <a:ext uri="{FF2B5EF4-FFF2-40B4-BE49-F238E27FC236}">
                <a16:creationId xmlns:a16="http://schemas.microsoft.com/office/drawing/2014/main" id="{903679FA-D140-7E13-3A94-83FB0A2A536B}"/>
              </a:ext>
            </a:extLst>
          </p:cNvPr>
          <p:cNvGrpSpPr/>
          <p:nvPr/>
        </p:nvGrpSpPr>
        <p:grpSpPr>
          <a:xfrm>
            <a:off x="548673" y="55349"/>
            <a:ext cx="649037" cy="612000"/>
            <a:chOff x="864361" y="-320972"/>
            <a:chExt cx="649037" cy="612000"/>
          </a:xfrm>
        </p:grpSpPr>
        <p:sp>
          <p:nvSpPr>
            <p:cNvPr id="62" name="Owal 61">
              <a:extLst>
                <a:ext uri="{FF2B5EF4-FFF2-40B4-BE49-F238E27FC236}">
                  <a16:creationId xmlns:a16="http://schemas.microsoft.com/office/drawing/2014/main" id="{3B77A2B3-E02D-FB7E-5A4F-706E968FEA2B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3" name="Grafika 22" descr="Homeopatia z wypełnieniem pełnym">
              <a:extLst>
                <a:ext uri="{FF2B5EF4-FFF2-40B4-BE49-F238E27FC236}">
                  <a16:creationId xmlns:a16="http://schemas.microsoft.com/office/drawing/2014/main" id="{F661033B-AB02-F1AC-7EB6-92668D6FA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75" name="Grupa 74">
            <a:extLst>
              <a:ext uri="{FF2B5EF4-FFF2-40B4-BE49-F238E27FC236}">
                <a16:creationId xmlns:a16="http://schemas.microsoft.com/office/drawing/2014/main" id="{61E8C418-72DF-212E-B7C2-72C7C96DD313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76" name="Owal 75">
              <a:extLst>
                <a:ext uri="{FF2B5EF4-FFF2-40B4-BE49-F238E27FC236}">
                  <a16:creationId xmlns:a16="http://schemas.microsoft.com/office/drawing/2014/main" id="{6235154F-3977-7742-16D8-02C0020A23EA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77" name="Grafika 76" descr="Szkło powiększające z wypełnieniem pełnym">
              <a:extLst>
                <a:ext uri="{FF2B5EF4-FFF2-40B4-BE49-F238E27FC236}">
                  <a16:creationId xmlns:a16="http://schemas.microsoft.com/office/drawing/2014/main" id="{3BB8408F-A2E5-E8F7-5D21-31E32A7FD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78" name="Grupa 77">
            <a:extLst>
              <a:ext uri="{FF2B5EF4-FFF2-40B4-BE49-F238E27FC236}">
                <a16:creationId xmlns:a16="http://schemas.microsoft.com/office/drawing/2014/main" id="{EDDD1412-6316-B21D-8158-D35C5E5AE66C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79" name="Owal 78">
              <a:extLst>
                <a:ext uri="{FF2B5EF4-FFF2-40B4-BE49-F238E27FC236}">
                  <a16:creationId xmlns:a16="http://schemas.microsoft.com/office/drawing/2014/main" id="{B9DEDA0D-C38F-31FF-55FB-292EC98252A2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80" name="Grafika 79" descr="Koła zębate z wypełnieniem pełnym">
              <a:extLst>
                <a:ext uri="{FF2B5EF4-FFF2-40B4-BE49-F238E27FC236}">
                  <a16:creationId xmlns:a16="http://schemas.microsoft.com/office/drawing/2014/main" id="{095CF823-5BC6-163F-175B-FB52C520D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81" name="Grupa 80">
            <a:extLst>
              <a:ext uri="{FF2B5EF4-FFF2-40B4-BE49-F238E27FC236}">
                <a16:creationId xmlns:a16="http://schemas.microsoft.com/office/drawing/2014/main" id="{DF9FAC79-208F-54D5-1640-48C444B7BE32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82" name="Owal 81">
              <a:extLst>
                <a:ext uri="{FF2B5EF4-FFF2-40B4-BE49-F238E27FC236}">
                  <a16:creationId xmlns:a16="http://schemas.microsoft.com/office/drawing/2014/main" id="{17359018-A7BD-6E25-EE11-1D7B016AF5B9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83" name="Grafika 82" descr="Sieć z wypełnieniem pełnym">
              <a:extLst>
                <a:ext uri="{FF2B5EF4-FFF2-40B4-BE49-F238E27FC236}">
                  <a16:creationId xmlns:a16="http://schemas.microsoft.com/office/drawing/2014/main" id="{C10AA979-33CC-DA03-F523-C786EE203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84" name="Grupa 83">
            <a:extLst>
              <a:ext uri="{FF2B5EF4-FFF2-40B4-BE49-F238E27FC236}">
                <a16:creationId xmlns:a16="http://schemas.microsoft.com/office/drawing/2014/main" id="{DD922F68-E43A-EEDE-CF6D-A95C7BC5DEF5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85" name="Owal 84">
              <a:extLst>
                <a:ext uri="{FF2B5EF4-FFF2-40B4-BE49-F238E27FC236}">
                  <a16:creationId xmlns:a16="http://schemas.microsoft.com/office/drawing/2014/main" id="{34D6280C-BA3E-8AD6-136F-F91BB7B74CAE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86" name="Grafika 85" descr="Procesor z wypełnieniem pełnym">
              <a:extLst>
                <a:ext uri="{FF2B5EF4-FFF2-40B4-BE49-F238E27FC236}">
                  <a16:creationId xmlns:a16="http://schemas.microsoft.com/office/drawing/2014/main" id="{36A8A9EA-C19A-F561-21DC-2F45D99A3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87" name="Grupa 86">
            <a:extLst>
              <a:ext uri="{FF2B5EF4-FFF2-40B4-BE49-F238E27FC236}">
                <a16:creationId xmlns:a16="http://schemas.microsoft.com/office/drawing/2014/main" id="{C43F960F-1C25-32A4-5416-2B2D8E043161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88" name="Owal 87">
              <a:extLst>
                <a:ext uri="{FF2B5EF4-FFF2-40B4-BE49-F238E27FC236}">
                  <a16:creationId xmlns:a16="http://schemas.microsoft.com/office/drawing/2014/main" id="{D0AE3146-1D7A-4458-15F1-043A2BF3121D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89" name="Grafika 88" descr="Tarcza — znacznik wyboru z wypełnieniem pełnym">
              <a:extLst>
                <a:ext uri="{FF2B5EF4-FFF2-40B4-BE49-F238E27FC236}">
                  <a16:creationId xmlns:a16="http://schemas.microsoft.com/office/drawing/2014/main" id="{FA45A436-ED97-1903-A582-7465EF83D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90" name="Grupa 89">
            <a:extLst>
              <a:ext uri="{FF2B5EF4-FFF2-40B4-BE49-F238E27FC236}">
                <a16:creationId xmlns:a16="http://schemas.microsoft.com/office/drawing/2014/main" id="{4F9DEC0B-617C-0644-F0BA-AD232485E7BA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91" name="Owal 90">
              <a:extLst>
                <a:ext uri="{FF2B5EF4-FFF2-40B4-BE49-F238E27FC236}">
                  <a16:creationId xmlns:a16="http://schemas.microsoft.com/office/drawing/2014/main" id="{26238B50-C783-FDD0-EFC0-FFAF151D2671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2" name="Grafika 91" descr="DNA z wypełnieniem pełnym">
              <a:extLst>
                <a:ext uri="{FF2B5EF4-FFF2-40B4-BE49-F238E27FC236}">
                  <a16:creationId xmlns:a16="http://schemas.microsoft.com/office/drawing/2014/main" id="{53376EDA-9B72-CFF2-DB0D-E06779D61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93" name="Grupa 92">
            <a:extLst>
              <a:ext uri="{FF2B5EF4-FFF2-40B4-BE49-F238E27FC236}">
                <a16:creationId xmlns:a16="http://schemas.microsoft.com/office/drawing/2014/main" id="{07467675-87AA-89CB-E4A3-B52FB613D5CB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94" name="Owal 93">
              <a:extLst>
                <a:ext uri="{FF2B5EF4-FFF2-40B4-BE49-F238E27FC236}">
                  <a16:creationId xmlns:a16="http://schemas.microsoft.com/office/drawing/2014/main" id="{7B9AB28A-C596-6AF6-6A05-4AE3C1F10E80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5" name="Grafika 94" descr="Medycyna z wypełnieniem pełnym">
              <a:extLst>
                <a:ext uri="{FF2B5EF4-FFF2-40B4-BE49-F238E27FC236}">
                  <a16:creationId xmlns:a16="http://schemas.microsoft.com/office/drawing/2014/main" id="{B0852276-1277-4A8E-27CE-D9C9A67C1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67887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3548666" y="182880"/>
            <a:ext cx="296106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D</a:t>
            </a:r>
            <a:r>
              <a:rPr sz="3200" dirty="0">
                <a:solidFill>
                  <a:srgbClr val="FFFFFF"/>
                </a:solidFill>
              </a:rPr>
              <a:t>ISTRIBUTION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🩸 Plasma protein binding reduces free drug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55919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Barriers restrict access to organs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2978879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📊 Distribution shapes effective concentration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63DAD8F5-4F46-2836-2A8D-883ADBC2596C}"/>
              </a:ext>
            </a:extLst>
          </p:cNvPr>
          <p:cNvSpPr/>
          <p:nvPr/>
        </p:nvSpPr>
        <p:spPr>
          <a:xfrm>
            <a:off x="-29359" y="-4671073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984BB78F-83CD-8B9A-9AA8-382B2AA5EE0D}"/>
              </a:ext>
            </a:extLst>
          </p:cNvPr>
          <p:cNvGrpSpPr/>
          <p:nvPr/>
        </p:nvGrpSpPr>
        <p:grpSpPr>
          <a:xfrm>
            <a:off x="541983" y="1318027"/>
            <a:ext cx="618690" cy="614193"/>
            <a:chOff x="857671" y="1015456"/>
            <a:chExt cx="618690" cy="614193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26BEDED2-3EAA-FA43-A8C7-6BA85BDEF7A0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oła zębate z wypełnieniem pełnym">
              <a:extLst>
                <a:ext uri="{FF2B5EF4-FFF2-40B4-BE49-F238E27FC236}">
                  <a16:creationId xmlns:a16="http://schemas.microsoft.com/office/drawing/2014/main" id="{49D52CCD-7C9B-56B7-FBAD-9B3B7B57D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39D436DD-17DE-7890-088E-D45FC44E72B5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47CD829A-495A-58D5-C852-C250EDA7A776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4D8E575E-DE17-6F75-24A2-50ABA46FA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217802A8-187A-1EF5-3AA5-16F91700CC87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9C389D41-092F-946D-5A59-981AD15A61A0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CFBD0E42-BF2E-1551-6D7D-D4F52EE11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3475C92E-DA83-179E-4D5D-198CE1E036A1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0906E28C-EEEA-3F38-6D05-66FD8ED26E3B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Sieć z wypełnieniem pełnym">
              <a:extLst>
                <a:ext uri="{FF2B5EF4-FFF2-40B4-BE49-F238E27FC236}">
                  <a16:creationId xmlns:a16="http://schemas.microsoft.com/office/drawing/2014/main" id="{E94E2C3A-8962-2D1D-9FA3-1E5EC788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1263AFBA-21D3-E17C-0391-83338E95CEB0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7FC24A0B-65A7-EBE9-A0E2-F5B45DDF1FB0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Procesor z wypełnieniem pełnym">
              <a:extLst>
                <a:ext uri="{FF2B5EF4-FFF2-40B4-BE49-F238E27FC236}">
                  <a16:creationId xmlns:a16="http://schemas.microsoft.com/office/drawing/2014/main" id="{A7EDFB00-90BB-8AB0-CD77-E0F69466E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3A07DD6-9B70-D233-55F2-1C82B6F24F6E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DB52F6DA-BF28-DB66-9AD8-392E6FD6CD43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Tarcza — znacznik wyboru z wypełnieniem pełnym">
              <a:extLst>
                <a:ext uri="{FF2B5EF4-FFF2-40B4-BE49-F238E27FC236}">
                  <a16:creationId xmlns:a16="http://schemas.microsoft.com/office/drawing/2014/main" id="{0EA51DB7-179E-B405-E88A-D3197F817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9DD49264-5C86-3872-004F-C3C01F6F69DF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81D50219-067B-30DD-A049-9A4BD95A364D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F6F59539-FA5D-06E6-149A-A43C1EC7E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AF4C3180-68A3-B632-63A9-8FD472E40259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26FBA579-249E-47D1-C52A-64254369F79B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A597EFFA-47FF-4EF9-BB2F-2A3FB130E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3649848" y="182880"/>
            <a:ext cx="275870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M</a:t>
            </a:r>
            <a:r>
              <a:rPr sz="3200" dirty="0">
                <a:solidFill>
                  <a:srgbClr val="FFFFFF"/>
                </a:solidFill>
              </a:rPr>
              <a:t>ETABOLISM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952321"/>
            <a:ext cx="3508692" cy="1475193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🧪 Enzymes chemically modify drug molecules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56766"/>
            <a:ext cx="3508692" cy="1475192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⚙️ Can activate, deactivate, or toxify compounds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4161211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📉 Fast metabolism reduces exposure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AE7E4A90-3830-781F-3F56-B3A484F2AA7C}"/>
              </a:ext>
            </a:extLst>
          </p:cNvPr>
          <p:cNvSpPr/>
          <p:nvPr/>
        </p:nvSpPr>
        <p:spPr>
          <a:xfrm>
            <a:off x="-29359" y="-4671073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49EAE1C5-6216-89CC-B98C-5AA725957D3C}"/>
              </a:ext>
            </a:extLst>
          </p:cNvPr>
          <p:cNvGrpSpPr/>
          <p:nvPr/>
        </p:nvGrpSpPr>
        <p:grpSpPr>
          <a:xfrm>
            <a:off x="541983" y="1318027"/>
            <a:ext cx="618690" cy="614193"/>
            <a:chOff x="857671" y="1015456"/>
            <a:chExt cx="618690" cy="614193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DC990EB9-0460-3AF1-C180-1DB8BA961B5F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oła zębate z wypełnieniem pełnym">
              <a:extLst>
                <a:ext uri="{FF2B5EF4-FFF2-40B4-BE49-F238E27FC236}">
                  <a16:creationId xmlns:a16="http://schemas.microsoft.com/office/drawing/2014/main" id="{93D3A0DE-B4D1-C026-737E-663164133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28DA76AF-4059-1892-2D19-373C81FC9FEB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367853A2-1CAB-3F97-7950-8EB53F5F432B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B48B0D50-8483-CE80-9070-BBAC0F7CF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7E727C71-1A67-BFF3-4C4F-0AEC0547FB4C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94B8109C-FABE-6B3C-88ED-9F86647233B4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59FA7F2B-7629-6827-ED39-C96745FFB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C64DCF97-67D2-3CD3-2377-C699E44F52D6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28724383-743E-D882-8B90-7492B8136D45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Sieć z wypełnieniem pełnym">
              <a:extLst>
                <a:ext uri="{FF2B5EF4-FFF2-40B4-BE49-F238E27FC236}">
                  <a16:creationId xmlns:a16="http://schemas.microsoft.com/office/drawing/2014/main" id="{1EB482AA-9D52-1971-0F7C-FB2AC5EC3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B67E89E-C9E3-A4E6-17B6-8574262D8C5B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77BDC409-136A-EA98-65A6-EEE1C36E2A23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Procesor z wypełnieniem pełnym">
              <a:extLst>
                <a:ext uri="{FF2B5EF4-FFF2-40B4-BE49-F238E27FC236}">
                  <a16:creationId xmlns:a16="http://schemas.microsoft.com/office/drawing/2014/main" id="{C8B141B2-950C-DF03-C983-FBFD20FFE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723EC496-C1FF-BBAF-32EE-B7CE8382E5E3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4EA82E5B-A2D1-914A-1EE7-0CEA1FF13EDD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Tarcza — znacznik wyboru z wypełnieniem pełnym">
              <a:extLst>
                <a:ext uri="{FF2B5EF4-FFF2-40B4-BE49-F238E27FC236}">
                  <a16:creationId xmlns:a16="http://schemas.microsoft.com/office/drawing/2014/main" id="{45C218C5-752C-8FF2-AE3C-3AF25B069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8474FC1-6772-68B2-F3E6-5FCBF4038AB1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E6B1EB7-93AF-38C1-CCAE-5E2AD48327A3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B8E043FE-1B59-19AC-4614-6FF3A7034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C25DFD7D-DFF3-1AD8-29D9-5D3F36FBE7EF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52DFDC89-6D91-354D-F669-710B093D56B1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3027935A-0E43-46F2-0153-4A2E7CFAF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  <p:pic>
        <p:nvPicPr>
          <p:cNvPr id="32" name="Obraz 31" descr="Obraz zawierający diagram, zrzut ekranu, linia, tekst&#10;&#10;Zawartość wygenerowana przez AI może być niepoprawna.">
            <a:extLst>
              <a:ext uri="{FF2B5EF4-FFF2-40B4-BE49-F238E27FC236}">
                <a16:creationId xmlns:a16="http://schemas.microsoft.com/office/drawing/2014/main" id="{FD6CC962-E007-C5A6-AD00-7D4CB4A6F91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29200" y="1289979"/>
            <a:ext cx="3960663" cy="25019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3840413" y="182880"/>
            <a:ext cx="237757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E</a:t>
            </a:r>
            <a:r>
              <a:rPr sz="3200" dirty="0">
                <a:solidFill>
                  <a:srgbClr val="FFFFFF"/>
                </a:solidFill>
              </a:rPr>
              <a:t>XCRETION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🗑️ Kidneys and liver eliminate compounds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0599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⏱️ Clearance determines drug lifetime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2895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📉 High clearance limits therapeutic effect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A24B7D81-ABB2-5C29-AEEA-3D29979CA932}"/>
              </a:ext>
            </a:extLst>
          </p:cNvPr>
          <p:cNvSpPr/>
          <p:nvPr/>
        </p:nvSpPr>
        <p:spPr>
          <a:xfrm>
            <a:off x="-29359" y="-4671073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39021CAD-365F-6AF3-D6AA-71474F24EBEB}"/>
              </a:ext>
            </a:extLst>
          </p:cNvPr>
          <p:cNvGrpSpPr/>
          <p:nvPr/>
        </p:nvGrpSpPr>
        <p:grpSpPr>
          <a:xfrm>
            <a:off x="541983" y="1318027"/>
            <a:ext cx="618690" cy="614193"/>
            <a:chOff x="857671" y="1015456"/>
            <a:chExt cx="618690" cy="614193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F251D28C-8630-1752-A0DD-BF30D2A131C8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oła zębate z wypełnieniem pełnym">
              <a:extLst>
                <a:ext uri="{FF2B5EF4-FFF2-40B4-BE49-F238E27FC236}">
                  <a16:creationId xmlns:a16="http://schemas.microsoft.com/office/drawing/2014/main" id="{0F012631-973B-1022-5C78-CFEF8B10A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6C542DDC-9B81-06D8-131C-5FC7837BC379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7B258714-3EA2-AD1E-201E-ED673ED03B17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70C6461C-0189-C239-90A7-137782F08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19458BDD-FC69-AC5A-BF9F-3E87D6D83647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EAF23706-33CC-10B4-6792-E9509AF10024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4EFBC529-9FC6-DAD1-619E-5AC6F2F7E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B3929C9A-7C74-F4B3-FC6E-692054AA9D07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368F60C4-48A6-EE35-7611-F7A78DC17481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Sieć z wypełnieniem pełnym">
              <a:extLst>
                <a:ext uri="{FF2B5EF4-FFF2-40B4-BE49-F238E27FC236}">
                  <a16:creationId xmlns:a16="http://schemas.microsoft.com/office/drawing/2014/main" id="{84861ED4-D591-5340-DC75-9699BDA61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009BADE7-64F8-3A65-748A-2934FD962896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A88965A1-5D89-A1D1-A40A-A564EC2CBBBC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Procesor z wypełnieniem pełnym">
              <a:extLst>
                <a:ext uri="{FF2B5EF4-FFF2-40B4-BE49-F238E27FC236}">
                  <a16:creationId xmlns:a16="http://schemas.microsoft.com/office/drawing/2014/main" id="{2537F2C2-C88B-BEEB-9C81-B60010370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F63444DD-5579-EFC0-3E47-7094B76BB1F5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C469ECF8-675C-1277-96B0-E2813D607A72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Tarcza — znacznik wyboru z wypełnieniem pełnym">
              <a:extLst>
                <a:ext uri="{FF2B5EF4-FFF2-40B4-BE49-F238E27FC236}">
                  <a16:creationId xmlns:a16="http://schemas.microsoft.com/office/drawing/2014/main" id="{81B05161-FB03-9C26-254B-B7EA33BCE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73E1C6AF-B74D-ABBD-C75F-CBE4AEE2A939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89A88614-FD74-608A-533E-4452D928B438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E8674BE2-1A52-4571-1101-378F17756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000814CF-479C-0AA6-9BEF-F156A710BC41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81A8D3A4-5104-52B6-CFBD-37FA7F8CFA3A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D925B32A-3B29-FA38-8B94-5C660AA43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W</a:t>
            </a:r>
            <a:r>
              <a:rPr sz="3200" dirty="0">
                <a:solidFill>
                  <a:srgbClr val="FFFFFF"/>
                </a:solidFill>
              </a:rPr>
              <a:t>HY ADME KILLS MOST DRUG CANDIDATES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❌ Majority of failures occur before efficacy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18141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ADME dominates attrition statistics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41101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Early prediction saves time and cost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FEE73E11-08CE-0620-24C9-E5AA6F2301B5}"/>
              </a:ext>
            </a:extLst>
          </p:cNvPr>
          <p:cNvSpPr/>
          <p:nvPr/>
        </p:nvSpPr>
        <p:spPr>
          <a:xfrm>
            <a:off x="-29359" y="-4671073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2C4432AF-B5B0-1CA5-7719-340CBF94BA97}"/>
              </a:ext>
            </a:extLst>
          </p:cNvPr>
          <p:cNvGrpSpPr/>
          <p:nvPr/>
        </p:nvGrpSpPr>
        <p:grpSpPr>
          <a:xfrm>
            <a:off x="541983" y="1318027"/>
            <a:ext cx="618690" cy="614193"/>
            <a:chOff x="857671" y="1015456"/>
            <a:chExt cx="618690" cy="614193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158BD624-F8E8-A44D-E200-DAE188069457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oła zębate z wypełnieniem pełnym">
              <a:extLst>
                <a:ext uri="{FF2B5EF4-FFF2-40B4-BE49-F238E27FC236}">
                  <a16:creationId xmlns:a16="http://schemas.microsoft.com/office/drawing/2014/main" id="{34D9E1C0-1BB4-D7E6-894E-CEAF8A27C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6D4CDE23-F18B-0F7C-0DDF-78A70F518862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DB22DE27-1F04-EFB5-D4FA-FDC2991AABDB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02513192-9113-1938-8028-2502B74E2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6438DECA-044E-FE5B-754F-CD685C3F3D22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A14A73AC-BCD3-E70A-905B-8920F6E00430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4A488873-E68C-7E9A-90E6-778D6EFFA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00E2AF85-F333-2B19-E281-9F8CCDDC5237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DE98F2B9-5AD3-1E8A-A925-B2A4C28101F1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Sieć z wypełnieniem pełnym">
              <a:extLst>
                <a:ext uri="{FF2B5EF4-FFF2-40B4-BE49-F238E27FC236}">
                  <a16:creationId xmlns:a16="http://schemas.microsoft.com/office/drawing/2014/main" id="{BB316149-EE3D-8EE1-1C6F-57A29DFA6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B8BB0C9F-9971-4289-2356-CEB0B398F34A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7B8E919C-462F-C070-BDA0-B6654BFA5300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Procesor z wypełnieniem pełnym">
              <a:extLst>
                <a:ext uri="{FF2B5EF4-FFF2-40B4-BE49-F238E27FC236}">
                  <a16:creationId xmlns:a16="http://schemas.microsoft.com/office/drawing/2014/main" id="{0AE9CC69-C3D3-8CCC-9322-86B499C1D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7A1EECE4-CCC0-14A4-41DB-C18B4CF5B66E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8C6BD6D1-B793-A96A-9FE0-141F6B227767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Tarcza — znacznik wyboru z wypełnieniem pełnym">
              <a:extLst>
                <a:ext uri="{FF2B5EF4-FFF2-40B4-BE49-F238E27FC236}">
                  <a16:creationId xmlns:a16="http://schemas.microsoft.com/office/drawing/2014/main" id="{7DE6B9E4-8724-B060-29C1-B231F2D1B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8597D825-1849-DA32-4BB4-9890C58DC183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5984F29B-D155-0ADF-1C55-2F4F14E7A3AD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69BD336D-1BD9-B96C-5A82-7B4048B23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F9D2A64C-50C7-1054-0DCF-AD90212A9EF6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A97D3C3B-CAD2-DF15-2D0A-B911AA923794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40A49E58-6591-4CE6-1009-D23B6D0E1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875131" y="182880"/>
            <a:ext cx="630813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R</a:t>
            </a:r>
            <a:r>
              <a:rPr sz="3200" dirty="0">
                <a:solidFill>
                  <a:srgbClr val="FFFFFF"/>
                </a:solidFill>
              </a:rPr>
              <a:t>ULE-BASED VS ML-BASED ADME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📏 Rules encode chemical intuition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🤖 ML captures nonlinear patterns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Both rely on biased historical data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B1689D80-9581-416F-27C7-890F3B5AC185}"/>
              </a:ext>
            </a:extLst>
          </p:cNvPr>
          <p:cNvSpPr/>
          <p:nvPr/>
        </p:nvSpPr>
        <p:spPr>
          <a:xfrm>
            <a:off x="-29359" y="-4671073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46E311EF-3F96-EAC1-EC8E-F2DC4A166F7F}"/>
              </a:ext>
            </a:extLst>
          </p:cNvPr>
          <p:cNvGrpSpPr/>
          <p:nvPr/>
        </p:nvGrpSpPr>
        <p:grpSpPr>
          <a:xfrm>
            <a:off x="541983" y="1318027"/>
            <a:ext cx="618690" cy="614193"/>
            <a:chOff x="857671" y="1015456"/>
            <a:chExt cx="618690" cy="614193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C36823B2-4CBD-D856-CAAD-12237175092C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oła zębate z wypełnieniem pełnym">
              <a:extLst>
                <a:ext uri="{FF2B5EF4-FFF2-40B4-BE49-F238E27FC236}">
                  <a16:creationId xmlns:a16="http://schemas.microsoft.com/office/drawing/2014/main" id="{DFF2D1E5-2EC1-5D2B-36E3-3B0C02427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2C7F3F4D-2352-6962-ECE3-26E87CB4A052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C2614033-3E04-5BFD-B8E4-4ED06CA262AF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CF55D01E-468D-5118-E877-6C3F792A5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FD46C6AE-5EDE-0462-54B9-BAA20B938E15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5406493B-1BBB-7986-8376-397EB9F88D7D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51452809-76D2-CD75-7AAB-9AE1AC245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39015399-8FCB-260E-127F-9B599498E3E5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ADF9534A-520D-6255-8A46-BC38D15C9E24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Sieć z wypełnieniem pełnym">
              <a:extLst>
                <a:ext uri="{FF2B5EF4-FFF2-40B4-BE49-F238E27FC236}">
                  <a16:creationId xmlns:a16="http://schemas.microsoft.com/office/drawing/2014/main" id="{40BA2D78-6065-83F4-39A0-8F1380A50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C24501B9-3DB3-D9A2-422B-85716BBD8B47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A29E017B-7F27-FF35-46DE-C9AEA441ECDF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Procesor z wypełnieniem pełnym">
              <a:extLst>
                <a:ext uri="{FF2B5EF4-FFF2-40B4-BE49-F238E27FC236}">
                  <a16:creationId xmlns:a16="http://schemas.microsoft.com/office/drawing/2014/main" id="{AEBCD140-574C-5AA4-B889-64B43DF3A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054F126C-D13A-9054-C6EE-61D758FAE533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03558054-AA68-736C-FBDE-3F9834458E4F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Tarcza — znacznik wyboru z wypełnieniem pełnym">
              <a:extLst>
                <a:ext uri="{FF2B5EF4-FFF2-40B4-BE49-F238E27FC236}">
                  <a16:creationId xmlns:a16="http://schemas.microsoft.com/office/drawing/2014/main" id="{B0D3B70B-C37D-8529-5F69-922318283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695DD0FC-6508-EAED-F703-F39A82A110BD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A34C7D93-DD95-3341-8AD9-A5995B3D07EA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677F5219-1471-4D77-552C-AC7BBF01C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C46A5C1A-893B-E4C8-4A3F-C9A01201B2B2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D8EA22CA-243C-7A78-2AC3-5D5C40493D13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9318981E-F5D2-0664-12BB-8F493ACDF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529349" y="182880"/>
            <a:ext cx="499970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U</a:t>
            </a:r>
            <a:r>
              <a:rPr sz="3200" dirty="0">
                <a:solidFill>
                  <a:srgbClr val="FFFFFF"/>
                </a:solidFill>
              </a:rPr>
              <a:t>NCERTAINTY AND NOISE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📉 Experimental labels are noisy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🔀 Assay conditions vary widely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Confidence estimates are often missing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02B16CFE-A469-9FFB-38DB-A4B805EFFFA0}"/>
              </a:ext>
            </a:extLst>
          </p:cNvPr>
          <p:cNvSpPr/>
          <p:nvPr/>
        </p:nvSpPr>
        <p:spPr>
          <a:xfrm>
            <a:off x="-29359" y="-4671073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E78DC239-42BC-049B-2413-E3C481B9BADA}"/>
              </a:ext>
            </a:extLst>
          </p:cNvPr>
          <p:cNvGrpSpPr/>
          <p:nvPr/>
        </p:nvGrpSpPr>
        <p:grpSpPr>
          <a:xfrm>
            <a:off x="541983" y="1318027"/>
            <a:ext cx="618690" cy="614193"/>
            <a:chOff x="857671" y="1015456"/>
            <a:chExt cx="618690" cy="614193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445EB867-63A2-1495-1967-F8B642BAEEDB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oła zębate z wypełnieniem pełnym">
              <a:extLst>
                <a:ext uri="{FF2B5EF4-FFF2-40B4-BE49-F238E27FC236}">
                  <a16:creationId xmlns:a16="http://schemas.microsoft.com/office/drawing/2014/main" id="{CEE448D8-818B-2993-3137-6A45F3392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CEDBA625-68E6-93C2-FC6D-C2DCD3067AD7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2B51DDD3-747F-2790-527E-75BF0774BCBC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419CD082-4A41-68C0-BDDB-619E923B0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D2EE1798-DC0B-0370-16A6-A64D44697A9D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4CB345A2-94BF-F4C8-E3E2-C685243761E5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4200F689-D98D-BC49-E98E-701A71BBE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7DAD94D-5B5E-6AA7-0C6F-CE1424404EF0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CF112D46-C5E4-C585-3715-00D3E559EF62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Sieć z wypełnieniem pełnym">
              <a:extLst>
                <a:ext uri="{FF2B5EF4-FFF2-40B4-BE49-F238E27FC236}">
                  <a16:creationId xmlns:a16="http://schemas.microsoft.com/office/drawing/2014/main" id="{021B7F90-6699-9D90-E752-5BDE68D8E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E8984C89-CD45-C1F0-38F2-70ED2F174586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6550AEDB-CC6A-BC91-AE19-82980EF0E22A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Procesor z wypełnieniem pełnym">
              <a:extLst>
                <a:ext uri="{FF2B5EF4-FFF2-40B4-BE49-F238E27FC236}">
                  <a16:creationId xmlns:a16="http://schemas.microsoft.com/office/drawing/2014/main" id="{B3B9CDE8-3D77-5D00-2B39-DD450A5CD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FE5D287D-21B3-6CB7-7AB0-4299DF4F32D8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76FCA59C-E062-9A0A-5D64-DEAA8B7F313F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Tarcza — znacznik wyboru z wypełnieniem pełnym">
              <a:extLst>
                <a:ext uri="{FF2B5EF4-FFF2-40B4-BE49-F238E27FC236}">
                  <a16:creationId xmlns:a16="http://schemas.microsoft.com/office/drawing/2014/main" id="{B29D4412-7CFD-D1DA-D862-4D121D556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341D4194-158E-58C9-1464-AF05D883A0A3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46E057D3-1F14-EE8C-13D9-600FDA928954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9EDAE7C3-3CEC-953A-1912-ED6C860F3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FAEF2349-9759-E754-6B8A-0E6AD96A9D35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E5CBB098-E1A3-2D5E-DE21-23554539CF79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55AB2865-1233-ACAA-6C0A-E71FE270B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510448" y="182880"/>
            <a:ext cx="703750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D</a:t>
            </a:r>
            <a:r>
              <a:rPr sz="3200" dirty="0">
                <a:solidFill>
                  <a:srgbClr val="FFFFFF"/>
                </a:solidFill>
              </a:rPr>
              <a:t>RUG METABOLISM AS INTERACTION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🧬 Metabolism driven by enzyme–ligand binding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18141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⚙️ Drugs behave as enzyme substrates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41101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🔄 Chemical structure determines fate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2823C4BD-F365-7292-14F6-231248EF0EBA}"/>
              </a:ext>
            </a:extLst>
          </p:cNvPr>
          <p:cNvSpPr/>
          <p:nvPr/>
        </p:nvSpPr>
        <p:spPr>
          <a:xfrm>
            <a:off x="-29359" y="-4671073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934D097D-5C5D-164D-F910-4D3E8DC392E9}"/>
              </a:ext>
            </a:extLst>
          </p:cNvPr>
          <p:cNvGrpSpPr/>
          <p:nvPr/>
        </p:nvGrpSpPr>
        <p:grpSpPr>
          <a:xfrm>
            <a:off x="541983" y="1318027"/>
            <a:ext cx="618690" cy="614193"/>
            <a:chOff x="857671" y="1015456"/>
            <a:chExt cx="618690" cy="614193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B53F04C6-1251-DC56-B27D-FC27B5AB91EC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oła zębate z wypełnieniem pełnym">
              <a:extLst>
                <a:ext uri="{FF2B5EF4-FFF2-40B4-BE49-F238E27FC236}">
                  <a16:creationId xmlns:a16="http://schemas.microsoft.com/office/drawing/2014/main" id="{FB04762C-A7F7-7BE0-BAF9-58029EF90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7C516E7C-9450-F0F6-03E9-70B58072F258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49F589A8-DCC2-FF01-1DDE-E20C9389494F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C79CA95A-9FD1-DF10-C6BD-CBBCFD634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E928FCA4-44E3-B205-6DA6-BCD02762B666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667477EE-2878-CC34-8D34-3819F6009ED1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A9E48CBA-12E6-0AE1-442B-F1434B861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756B715A-DDF0-05C6-D404-C0679DF61DAD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13269B1A-8B6A-A2AC-88AE-0633866C4CEB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Sieć z wypełnieniem pełnym">
              <a:extLst>
                <a:ext uri="{FF2B5EF4-FFF2-40B4-BE49-F238E27FC236}">
                  <a16:creationId xmlns:a16="http://schemas.microsoft.com/office/drawing/2014/main" id="{90855A5B-1688-1006-9AF9-6F47B39C0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74C7F259-E76F-9A27-E97D-F0576E63A68D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0D4FAC68-CBE6-F15D-A881-3EF35265C60D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Procesor z wypełnieniem pełnym">
              <a:extLst>
                <a:ext uri="{FF2B5EF4-FFF2-40B4-BE49-F238E27FC236}">
                  <a16:creationId xmlns:a16="http://schemas.microsoft.com/office/drawing/2014/main" id="{0DF64050-2ADD-9FF2-0F51-32275DBB5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7D44EC90-09FE-C3C3-A6DD-9C141F3B1DD9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DB1F863C-14C1-DD73-9108-841806958782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Tarcza — znacznik wyboru z wypełnieniem pełnym">
              <a:extLst>
                <a:ext uri="{FF2B5EF4-FFF2-40B4-BE49-F238E27FC236}">
                  <a16:creationId xmlns:a16="http://schemas.microsoft.com/office/drawing/2014/main" id="{0CD78AAD-B2C4-6471-5827-7513DCDED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8301BA28-A9B0-D1CC-BEF4-B84555D8641E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B9CFA5D7-5A22-7D9C-FE9E-2BC94C060145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04D630AC-F1F0-A970-B8D5-85E1F13AE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9E369DD-5DA5-5608-3D64-38CB88664BCF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C9AF1813-B0C8-1B94-569C-E9ADC394C356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8A34CA93-E157-2BFF-BA42-CADAADFB3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P</a:t>
            </a:r>
            <a:r>
              <a:rPr sz="3200">
                <a:solidFill>
                  <a:srgbClr val="FFFFFF"/>
                </a:solidFill>
              </a:rPr>
              <a:t>HASE I METABOLISM: FUNCTIONALIZATION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2445007" cy="1741714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🧪 Oxidation, reduction, hydrolysis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340614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🔥 Dominated by cytochrome P450 enzymes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42291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📉 Introduces reactive or polar groups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DD099728-8780-A39B-90FB-22060652312D}"/>
              </a:ext>
            </a:extLst>
          </p:cNvPr>
          <p:cNvSpPr/>
          <p:nvPr/>
        </p:nvSpPr>
        <p:spPr>
          <a:xfrm>
            <a:off x="-29359" y="-4671073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457B5393-2035-DA2E-D6E3-5D57C1D4A9E4}"/>
              </a:ext>
            </a:extLst>
          </p:cNvPr>
          <p:cNvGrpSpPr/>
          <p:nvPr/>
        </p:nvGrpSpPr>
        <p:grpSpPr>
          <a:xfrm>
            <a:off x="541983" y="1318027"/>
            <a:ext cx="618690" cy="614193"/>
            <a:chOff x="857671" y="1015456"/>
            <a:chExt cx="618690" cy="614193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A9718CE7-CA11-6FBB-448E-BE9969D316AF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oła zębate z wypełnieniem pełnym">
              <a:extLst>
                <a:ext uri="{FF2B5EF4-FFF2-40B4-BE49-F238E27FC236}">
                  <a16:creationId xmlns:a16="http://schemas.microsoft.com/office/drawing/2014/main" id="{A3946FC8-23B9-DBD6-DE35-186656C60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4A2AB6A0-464E-CF8A-3FE5-FA681C7B4B15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51CFB036-F028-397B-8B84-369D46ED5466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DB3EEA3C-ADA3-8E03-6F5B-26A41C193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6DA8CF23-160A-45FD-8A60-E63EDE731933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DCC68902-6AE3-384F-2419-0FC643897FE8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0EAA0350-31AB-9005-7643-0E260CA95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82966597-CDB3-3963-E695-07C83020E6E1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C440D0D6-CAED-6E60-C4DD-FFAEA2C29DB7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Sieć z wypełnieniem pełnym">
              <a:extLst>
                <a:ext uri="{FF2B5EF4-FFF2-40B4-BE49-F238E27FC236}">
                  <a16:creationId xmlns:a16="http://schemas.microsoft.com/office/drawing/2014/main" id="{1E89CF17-A9B8-4D25-1162-8B5AB2EB9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BC9FD6A6-121E-CB9B-0251-A4A50C2872EA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6774CC9F-BF20-8ABF-1B9C-61F6F22DA13C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Procesor z wypełnieniem pełnym">
              <a:extLst>
                <a:ext uri="{FF2B5EF4-FFF2-40B4-BE49-F238E27FC236}">
                  <a16:creationId xmlns:a16="http://schemas.microsoft.com/office/drawing/2014/main" id="{376F1639-A46C-42DF-9C75-F28665D48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641D4816-F90B-8F8A-EDBA-EA66A90DF108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80DD3CD1-5E83-EB1B-4327-47A9AB53A0C2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Tarcza — znacznik wyboru z wypełnieniem pełnym">
              <a:extLst>
                <a:ext uri="{FF2B5EF4-FFF2-40B4-BE49-F238E27FC236}">
                  <a16:creationId xmlns:a16="http://schemas.microsoft.com/office/drawing/2014/main" id="{6D9814A3-8F8F-99DB-24DB-8ECF10000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04725D67-9B19-A8EA-B7B3-C53329C7BA7E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4A424F84-E4E2-7ECA-9A36-35C2B0972158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BA23B650-98A7-9312-3171-BE22E1645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15053C08-D02A-E97D-72A2-E41E94902ACC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4221A38B-5255-AA38-2FBC-84F03556197B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DD453802-ED13-4C57-476E-5335B49A6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  <p:pic>
        <p:nvPicPr>
          <p:cNvPr id="31" name="Obraz 30" descr="Obraz zawierający zrzut ekranu, design&#10;&#10;Zawartość wygenerowana przez AI może być niepoprawna.">
            <a:extLst>
              <a:ext uri="{FF2B5EF4-FFF2-40B4-BE49-F238E27FC236}">
                <a16:creationId xmlns:a16="http://schemas.microsoft.com/office/drawing/2014/main" id="{A3E048B9-AED0-246E-FB88-16C27F4146FF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t="4010"/>
          <a:stretch>
            <a:fillRect/>
          </a:stretch>
        </p:blipFill>
        <p:spPr>
          <a:xfrm>
            <a:off x="3965515" y="1097280"/>
            <a:ext cx="4721285" cy="218877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P</a:t>
            </a:r>
            <a:r>
              <a:rPr sz="3200">
                <a:solidFill>
                  <a:srgbClr val="FFFFFF"/>
                </a:solidFill>
              </a:rPr>
              <a:t>HASE II METABOLISM: CONJUGATION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➕ Addition of polar moieties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🚚 Facilitates excretion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🔗 Often terminates activity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AB8DAA5D-724D-1A41-70C1-F262532BAA8D}"/>
              </a:ext>
            </a:extLst>
          </p:cNvPr>
          <p:cNvSpPr/>
          <p:nvPr/>
        </p:nvSpPr>
        <p:spPr>
          <a:xfrm>
            <a:off x="-29359" y="-4671073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547FF869-0DDA-CC9A-C223-E798B9A6E027}"/>
              </a:ext>
            </a:extLst>
          </p:cNvPr>
          <p:cNvGrpSpPr/>
          <p:nvPr/>
        </p:nvGrpSpPr>
        <p:grpSpPr>
          <a:xfrm>
            <a:off x="541983" y="1318027"/>
            <a:ext cx="618690" cy="614193"/>
            <a:chOff x="857671" y="1015456"/>
            <a:chExt cx="618690" cy="614193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2D440D9F-CECE-06B8-9058-E2923A1374FA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oła zębate z wypełnieniem pełnym">
              <a:extLst>
                <a:ext uri="{FF2B5EF4-FFF2-40B4-BE49-F238E27FC236}">
                  <a16:creationId xmlns:a16="http://schemas.microsoft.com/office/drawing/2014/main" id="{FB9E3799-5571-AC2C-E562-CA22D45BD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6DA92E53-5538-60DD-5953-52C68E634369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31361650-5100-7447-AA43-120C2A27B8E9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1E0F03BD-4515-DA0E-EF92-87A48E5A0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2BD3C580-2699-913C-A628-22E066A33DB4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143C8BC5-5083-0052-0581-65F2E22A650C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DAE50733-F45C-515A-B2AE-6AAA9C482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70ABEFBB-6971-E1D5-7057-89B80EBE7B85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056871FF-C9F7-D51F-C16D-4C5920671A2C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Sieć z wypełnieniem pełnym">
              <a:extLst>
                <a:ext uri="{FF2B5EF4-FFF2-40B4-BE49-F238E27FC236}">
                  <a16:creationId xmlns:a16="http://schemas.microsoft.com/office/drawing/2014/main" id="{3E326510-25CA-D984-543A-F6B64C812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E15240B9-5B78-5706-49D7-C98A653640B8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04038150-5EDC-91EC-3FB3-DA865980EACB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Procesor z wypełnieniem pełnym">
              <a:extLst>
                <a:ext uri="{FF2B5EF4-FFF2-40B4-BE49-F238E27FC236}">
                  <a16:creationId xmlns:a16="http://schemas.microsoft.com/office/drawing/2014/main" id="{52EAADDB-B643-51FD-3309-36936B852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93E77AFA-96C4-6EC3-0AAF-0075724A6162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583046A4-7714-1702-B6E1-738A58CB805B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Tarcza — znacznik wyboru z wypełnieniem pełnym">
              <a:extLst>
                <a:ext uri="{FF2B5EF4-FFF2-40B4-BE49-F238E27FC236}">
                  <a16:creationId xmlns:a16="http://schemas.microsoft.com/office/drawing/2014/main" id="{F60C422B-291E-47A8-5FAF-11DB58A25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1F562331-B576-69CB-0743-3CC6B6ABD828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F2CFD458-7D9E-8BE6-085F-DAC2F8409222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EE7E87B1-856E-38A0-F278-70486E9AA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3D0CDABE-6742-6DC6-6E80-DA41F2BD58E7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24F0D3EF-2F01-27CD-3AFC-B2342B690CEA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12FB637E-C056-77B3-B372-4C38DDD3D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A</a:t>
            </a:r>
            <a:r>
              <a:rPr sz="3200">
                <a:solidFill>
                  <a:srgbClr val="FFFFFF"/>
                </a:solidFill>
              </a:rPr>
              <a:t>CTIVE VS INACTIVE METABOLITES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💊 Some metabolites remain biologically active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18141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Others cause toxicity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41101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Parent compound is not the whole story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6E529862-8199-6F31-1AC0-F5264B9DA277}"/>
              </a:ext>
            </a:extLst>
          </p:cNvPr>
          <p:cNvSpPr/>
          <p:nvPr/>
        </p:nvSpPr>
        <p:spPr>
          <a:xfrm>
            <a:off x="-29359" y="-4671073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507698F8-55E2-BA67-27E0-51AAAEC2F6E5}"/>
              </a:ext>
            </a:extLst>
          </p:cNvPr>
          <p:cNvGrpSpPr/>
          <p:nvPr/>
        </p:nvGrpSpPr>
        <p:grpSpPr>
          <a:xfrm>
            <a:off x="541983" y="1318027"/>
            <a:ext cx="618690" cy="614193"/>
            <a:chOff x="857671" y="1015456"/>
            <a:chExt cx="618690" cy="614193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FA36A7FE-B593-3A70-E92B-D79F527D1610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oła zębate z wypełnieniem pełnym">
              <a:extLst>
                <a:ext uri="{FF2B5EF4-FFF2-40B4-BE49-F238E27FC236}">
                  <a16:creationId xmlns:a16="http://schemas.microsoft.com/office/drawing/2014/main" id="{90532D26-BA19-D8E9-BDC2-3CAC5D105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F13CE4A3-572F-A699-A1BA-75DBC81115C7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8CFEBD27-F29B-14A3-5538-A0B313B90835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648E86E3-A95D-A889-CE92-9AABA66E2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DFA783B7-A91C-2533-F67F-9420FE20C036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88340CD0-B029-9EC7-4C29-8C9E7895574D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B019D99B-51F5-2373-2945-E324B51CF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F336A97-5A9D-2C13-3F98-A37ADC5A8405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943AB0BE-298C-AE60-4884-073FF99AFAE2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Sieć z wypełnieniem pełnym">
              <a:extLst>
                <a:ext uri="{FF2B5EF4-FFF2-40B4-BE49-F238E27FC236}">
                  <a16:creationId xmlns:a16="http://schemas.microsoft.com/office/drawing/2014/main" id="{244D7523-E163-4F0E-9702-00D31D0CB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07C8714-0B9F-F7D3-8E36-AE27A9C75F19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B2B02024-537E-1837-F8B2-62400EDA842D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Procesor z wypełnieniem pełnym">
              <a:extLst>
                <a:ext uri="{FF2B5EF4-FFF2-40B4-BE49-F238E27FC236}">
                  <a16:creationId xmlns:a16="http://schemas.microsoft.com/office/drawing/2014/main" id="{536FB33F-1171-2259-46D4-CEC36C35C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B5C5F8FD-1AE8-4ED5-6C74-8839F4C7711F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05016FD6-A736-ADB1-10A1-88FA2907DDE1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Tarcza — znacznik wyboru z wypełnieniem pełnym">
              <a:extLst>
                <a:ext uri="{FF2B5EF4-FFF2-40B4-BE49-F238E27FC236}">
                  <a16:creationId xmlns:a16="http://schemas.microsoft.com/office/drawing/2014/main" id="{F538A716-3F8C-40AE-98EF-6D0828130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414A0DF3-CBB9-5E1F-33B3-FBD145114D21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5856B366-21B7-BDA5-3230-C6F333DAA567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E9A311C9-7C37-4FF1-7E27-C28886BDD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778B8733-C00E-ED7E-2BE8-6FF649B30D6E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5737406D-F438-9C6C-1655-D83401D7C17B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E29DE12D-C4F3-72F2-2685-94690569B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8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977723" y="182880"/>
            <a:ext cx="6102953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W</a:t>
            </a:r>
            <a:r>
              <a:rPr sz="3200" dirty="0">
                <a:solidFill>
                  <a:srgbClr val="FFFFFF"/>
                </a:solidFill>
              </a:rPr>
              <a:t>HY MOST GOOD BINDERS FAIL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043761"/>
            <a:ext cx="3883003" cy="1059359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❌ Poor solubility or permeability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86545"/>
            <a:ext cx="3883003" cy="1059358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🧬 Rapid metabolism or toxic metabolites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529328"/>
            <a:ext cx="3878917" cy="1059357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⚠️ Off-target effects dominate outcomes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0F7719C9-88C3-BE0D-97EE-9D1E8897B3A6}"/>
              </a:ext>
            </a:extLst>
          </p:cNvPr>
          <p:cNvSpPr/>
          <p:nvPr/>
        </p:nvSpPr>
        <p:spPr>
          <a:xfrm>
            <a:off x="-29359" y="-592293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AE19EEB3-9915-E477-FE57-2FE27CD6E70E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B0F88BD3-97CF-1063-9971-91F374A8253D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Szkło powiększające z wypełnieniem pełnym">
              <a:extLst>
                <a:ext uri="{FF2B5EF4-FFF2-40B4-BE49-F238E27FC236}">
                  <a16:creationId xmlns:a16="http://schemas.microsoft.com/office/drawing/2014/main" id="{FB1F6EBE-953D-958B-B26F-3A6396892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84ECFA1A-9A84-368D-FC4A-3677583DE60E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F46B02F0-5309-C307-F7DD-BF019B3AAC55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Koła zębate z wypełnieniem pełnym">
              <a:extLst>
                <a:ext uri="{FF2B5EF4-FFF2-40B4-BE49-F238E27FC236}">
                  <a16:creationId xmlns:a16="http://schemas.microsoft.com/office/drawing/2014/main" id="{570BC314-56FF-AE1C-FF4B-2C0F3A467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85140CA6-A462-2580-9422-DD806F088F44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C3F30FA2-7D5E-C295-8B00-10DB0C5A3AD7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Sieć z wypełnieniem pełnym">
              <a:extLst>
                <a:ext uri="{FF2B5EF4-FFF2-40B4-BE49-F238E27FC236}">
                  <a16:creationId xmlns:a16="http://schemas.microsoft.com/office/drawing/2014/main" id="{C824D933-F0C5-06BF-EC4E-42795E9D2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8E31A17-35EF-1DAA-BAE4-A05E0E69D10F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2E4B5805-32E2-7721-010E-3CE366DF5041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Procesor z wypełnieniem pełnym">
              <a:extLst>
                <a:ext uri="{FF2B5EF4-FFF2-40B4-BE49-F238E27FC236}">
                  <a16:creationId xmlns:a16="http://schemas.microsoft.com/office/drawing/2014/main" id="{EBEA0281-8E8A-DEFE-9897-D7246342C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B6EB416D-3AF5-D907-0B4D-D38219A59C52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494AF0A2-7E1D-ED81-5FC6-330B5F834CC0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Tarcza — znacznik wyboru z wypełnieniem pełnym">
              <a:extLst>
                <a:ext uri="{FF2B5EF4-FFF2-40B4-BE49-F238E27FC236}">
                  <a16:creationId xmlns:a16="http://schemas.microsoft.com/office/drawing/2014/main" id="{2226EC4D-6BAC-E3A1-3207-E745C7E88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56F47172-0CBC-8D96-474A-391C21683D53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A6A22422-F41F-8B4E-8BB0-F3704681A477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991DC0E6-D217-91BE-B5A4-0BB61E33B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CAF180AD-FC5D-F63C-AC84-513F12BE701C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BB41FDE6-294B-5CEC-5C24-87A2C711FB50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2BFE154C-26EC-C72F-AA07-965EA5F8B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  <p:grpSp>
        <p:nvGrpSpPr>
          <p:cNvPr id="34" name="Grupa 33">
            <a:extLst>
              <a:ext uri="{FF2B5EF4-FFF2-40B4-BE49-F238E27FC236}">
                <a16:creationId xmlns:a16="http://schemas.microsoft.com/office/drawing/2014/main" id="{EB689EFC-98F5-7061-4238-AED771656970}"/>
              </a:ext>
            </a:extLst>
          </p:cNvPr>
          <p:cNvGrpSpPr/>
          <p:nvPr/>
        </p:nvGrpSpPr>
        <p:grpSpPr>
          <a:xfrm>
            <a:off x="548673" y="55349"/>
            <a:ext cx="649037" cy="612000"/>
            <a:chOff x="864361" y="-320972"/>
            <a:chExt cx="649037" cy="612000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3B2A8FF8-C651-7F9E-58C5-319B44F2AEFF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6" name="Grafika 35" descr="Homeopatia z wypełnieniem pełnym">
              <a:extLst>
                <a:ext uri="{FF2B5EF4-FFF2-40B4-BE49-F238E27FC236}">
                  <a16:creationId xmlns:a16="http://schemas.microsoft.com/office/drawing/2014/main" id="{79791DD7-FAED-5B16-F90A-1EF4E7E11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pic>
        <p:nvPicPr>
          <p:cNvPr id="37" name="Obraz 36" descr="Obraz zawierający tekst, diagram, mapa, Czcionka&#10;&#10;Zawartość wygenerowana przez AI może być niepoprawna.">
            <a:extLst>
              <a:ext uri="{FF2B5EF4-FFF2-40B4-BE49-F238E27FC236}">
                <a16:creationId xmlns:a16="http://schemas.microsoft.com/office/drawing/2014/main" id="{C4214CAA-DA62-6855-A062-4B5535806B9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03511" y="952321"/>
            <a:ext cx="3681670" cy="4103914"/>
          </a:xfrm>
          <a:prstGeom prst="rect">
            <a:avLst/>
          </a:prstGeom>
        </p:spPr>
      </p:pic>
      <p:sp>
        <p:nvSpPr>
          <p:cNvPr id="38" name="Prostokąt 37">
            <a:extLst>
              <a:ext uri="{FF2B5EF4-FFF2-40B4-BE49-F238E27FC236}">
                <a16:creationId xmlns:a16="http://schemas.microsoft.com/office/drawing/2014/main" id="{D85A8C18-9A17-E2EE-D271-4B0A9159BB6F}"/>
              </a:ext>
            </a:extLst>
          </p:cNvPr>
          <p:cNvSpPr/>
          <p:nvPr/>
        </p:nvSpPr>
        <p:spPr>
          <a:xfrm>
            <a:off x="5403511" y="992688"/>
            <a:ext cx="931975" cy="4986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T</a:t>
            </a:r>
            <a:r>
              <a:rPr sz="3200">
                <a:solidFill>
                  <a:srgbClr val="FFFFFF"/>
                </a:solidFill>
              </a:rPr>
              <a:t>OXIC METABOLITES AND SAFETY FAILURES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☠️ Reactive intermediates damage tissues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18141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Often detected late in development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41101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📉 Major cause of clinical failure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D53EC3A5-29ED-2D33-1A93-DE09E65DD6B5}"/>
              </a:ext>
            </a:extLst>
          </p:cNvPr>
          <p:cNvSpPr/>
          <p:nvPr/>
        </p:nvSpPr>
        <p:spPr>
          <a:xfrm>
            <a:off x="-29359" y="-4671073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92BE3CDC-34D9-6CCC-DCD6-60E1E795AA59}"/>
              </a:ext>
            </a:extLst>
          </p:cNvPr>
          <p:cNvGrpSpPr/>
          <p:nvPr/>
        </p:nvGrpSpPr>
        <p:grpSpPr>
          <a:xfrm>
            <a:off x="541983" y="1318027"/>
            <a:ext cx="618690" cy="614193"/>
            <a:chOff x="857671" y="1015456"/>
            <a:chExt cx="618690" cy="614193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28CFEA92-29D0-7C8A-81A5-D9B7EE7A5A29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oła zębate z wypełnieniem pełnym">
              <a:extLst>
                <a:ext uri="{FF2B5EF4-FFF2-40B4-BE49-F238E27FC236}">
                  <a16:creationId xmlns:a16="http://schemas.microsoft.com/office/drawing/2014/main" id="{44DC8E71-1296-DE0A-3D96-6F09810B6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2528AECC-1EF3-6141-3B5B-257D43D46F95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EA2E855B-7950-17B6-27C9-FEA231D162E8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17B29DD5-8890-2B76-9E8D-E6BAF3949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FE29E734-65F8-3152-46C3-E0B33BDCC1A3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23094664-AED9-71FB-F4AF-46E09E00823A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EE7BE48A-19CF-32F7-0E62-45DE14881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6056C398-FC5C-EA97-506A-55636E2F116C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70FFB9BE-A58C-359F-C6C6-C2E47A4C2712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Sieć z wypełnieniem pełnym">
              <a:extLst>
                <a:ext uri="{FF2B5EF4-FFF2-40B4-BE49-F238E27FC236}">
                  <a16:creationId xmlns:a16="http://schemas.microsoft.com/office/drawing/2014/main" id="{55D8786A-6D35-2150-E838-60C565D1E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D4A37FB-E1CD-CF54-08D9-990B68423891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0245384D-104E-190C-086A-32B6D0F83446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Procesor z wypełnieniem pełnym">
              <a:extLst>
                <a:ext uri="{FF2B5EF4-FFF2-40B4-BE49-F238E27FC236}">
                  <a16:creationId xmlns:a16="http://schemas.microsoft.com/office/drawing/2014/main" id="{F4B17936-39C8-E1A1-7363-9045C0714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275F4C3B-F8BF-7ABA-D49D-47F731DEC76E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9CAA141F-B942-7B07-BC47-A007F301CA89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Tarcza — znacznik wyboru z wypełnieniem pełnym">
              <a:extLst>
                <a:ext uri="{FF2B5EF4-FFF2-40B4-BE49-F238E27FC236}">
                  <a16:creationId xmlns:a16="http://schemas.microsoft.com/office/drawing/2014/main" id="{8827F091-1445-2D47-056C-BC39A1D4B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0FB474CA-A1F4-953F-EFB7-D36F59EBA218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59D875F1-B8EF-BBE7-F1AF-664653179155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2C2A7C3C-DFF0-B3BB-EDEF-E0B5FBB04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2DE416BF-9473-E3DB-7DDC-ABFB9666CD86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1A511EA3-1FCE-FB08-71EB-94026A9F6BB7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9ED80EA7-42A2-F59E-1FED-87CCE599E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E131BE-D195-46AE-8D9D-91030EF0D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934399D8-FD09-BA49-CB1C-B8E93DBABD56}"/>
              </a:ext>
            </a:extLst>
          </p:cNvPr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T</a:t>
            </a:r>
            <a:r>
              <a:rPr sz="3200">
                <a:solidFill>
                  <a:srgbClr val="FFFFFF"/>
                </a:solidFill>
              </a:rPr>
              <a:t>OXIC METABOLITES AND SAFETY FAILURES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AA4B6EA0-F966-876A-A1DE-C0F4DB4DDF9D}"/>
              </a:ext>
            </a:extLst>
          </p:cNvPr>
          <p:cNvSpPr/>
          <p:nvPr/>
        </p:nvSpPr>
        <p:spPr>
          <a:xfrm>
            <a:off x="-29359" y="-4671073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03BFE7E5-E097-B651-93F5-A21289299C8A}"/>
              </a:ext>
            </a:extLst>
          </p:cNvPr>
          <p:cNvGrpSpPr/>
          <p:nvPr/>
        </p:nvGrpSpPr>
        <p:grpSpPr>
          <a:xfrm>
            <a:off x="541983" y="1318027"/>
            <a:ext cx="618690" cy="614193"/>
            <a:chOff x="857671" y="1015456"/>
            <a:chExt cx="618690" cy="614193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712FD88F-37C6-B981-23CC-9839745BECA6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oła zębate z wypełnieniem pełnym">
              <a:extLst>
                <a:ext uri="{FF2B5EF4-FFF2-40B4-BE49-F238E27FC236}">
                  <a16:creationId xmlns:a16="http://schemas.microsoft.com/office/drawing/2014/main" id="{3B8CD109-C171-F47B-07DF-8C1DF1C2B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C01686ED-92B0-8219-B8E5-8C8BB6D66280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2C4C71F1-FFFF-C675-AD16-1F046276B118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6F7F28D6-7348-383C-7085-5595EEC47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07D9D6FF-11D2-982E-D25F-BEBC33DF4396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B59C285B-6E87-124F-E54F-8183B90E842A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EE106F56-7BB8-60CC-0683-9F7FE3C8A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83100F90-0536-7CC3-C9D6-EAFA8F01CE8A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3F89C0E4-8958-AE4B-144E-98DC5186313C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Sieć z wypełnieniem pełnym">
              <a:extLst>
                <a:ext uri="{FF2B5EF4-FFF2-40B4-BE49-F238E27FC236}">
                  <a16:creationId xmlns:a16="http://schemas.microsoft.com/office/drawing/2014/main" id="{B91086D6-D906-1817-7833-719914CD5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C3BD56EB-2977-369A-7857-4F9430A335EB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A088695D-64D1-DAC8-F08F-0512FA772580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Procesor z wypełnieniem pełnym">
              <a:extLst>
                <a:ext uri="{FF2B5EF4-FFF2-40B4-BE49-F238E27FC236}">
                  <a16:creationId xmlns:a16="http://schemas.microsoft.com/office/drawing/2014/main" id="{EAC336B1-9C4A-A85F-5FFD-A83E8EE16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3F1807C0-F314-4CFC-05C7-3DFD5FC0E75C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35DDC5C2-6999-5E47-8833-7C164D472F8F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Tarcza — znacznik wyboru z wypełnieniem pełnym">
              <a:extLst>
                <a:ext uri="{FF2B5EF4-FFF2-40B4-BE49-F238E27FC236}">
                  <a16:creationId xmlns:a16="http://schemas.microsoft.com/office/drawing/2014/main" id="{BD4B9A29-6E79-C075-682E-9DDE4AFBC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6C6B2821-8B3F-481C-CF32-D61FAC002D97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BB6FBA9D-51D2-B1FF-368D-790E6DAAB3A0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89E8B517-DAC3-F139-B595-846E5DDE2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255BFAE3-34AA-1A19-500A-F8307BC321B7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995277DB-3A57-0E49-E6BF-428C9921CAB7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42824660-4FFD-0967-B18E-BD173328D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  <p:sp>
        <p:nvSpPr>
          <p:cNvPr id="31" name="Prostokąt zaokrąglony 30">
            <a:extLst>
              <a:ext uri="{FF2B5EF4-FFF2-40B4-BE49-F238E27FC236}">
                <a16:creationId xmlns:a16="http://schemas.microsoft.com/office/drawing/2014/main" id="{738D799C-EB4E-5FE0-7810-D597896672B9}"/>
              </a:ext>
            </a:extLst>
          </p:cNvPr>
          <p:cNvSpPr/>
          <p:nvPr/>
        </p:nvSpPr>
        <p:spPr>
          <a:xfrm>
            <a:off x="1654629" y="992688"/>
            <a:ext cx="3864428" cy="3801899"/>
          </a:xfrm>
          <a:prstGeom prst="roundRect">
            <a:avLst>
              <a:gd name="adj" fmla="val 4069"/>
            </a:avLst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050" name="Picture 2" descr="Acetaminophen Overdose and Drug-Induced Liver Injury">
            <a:extLst>
              <a:ext uri="{FF2B5EF4-FFF2-40B4-BE49-F238E27FC236}">
                <a16:creationId xmlns:a16="http://schemas.microsoft.com/office/drawing/2014/main" id="{58AC2A91-29C1-B283-69A7-04308F8B1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856" y="992688"/>
            <a:ext cx="3812721" cy="381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PointBox_0">
            <a:extLst>
              <a:ext uri="{FF2B5EF4-FFF2-40B4-BE49-F238E27FC236}">
                <a16:creationId xmlns:a16="http://schemas.microsoft.com/office/drawing/2014/main" id="{E42A8967-5369-2E32-3F40-59846E9415D7}"/>
              </a:ext>
            </a:extLst>
          </p:cNvPr>
          <p:cNvSpPr/>
          <p:nvPr/>
        </p:nvSpPr>
        <p:spPr>
          <a:xfrm>
            <a:off x="5671455" y="1089682"/>
            <a:ext cx="3167743" cy="1588459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☠️ </a:t>
            </a:r>
            <a:r>
              <a:rPr lang="pl-PL" dirty="0"/>
              <a:t>Paracetamol in </a:t>
            </a:r>
            <a:r>
              <a:rPr lang="pl-PL" dirty="0" err="1"/>
              <a:t>large</a:t>
            </a:r>
            <a:r>
              <a:rPr lang="pl-PL" dirty="0"/>
              <a:t> </a:t>
            </a:r>
            <a:r>
              <a:rPr lang="pl-PL" dirty="0" err="1"/>
              <a:t>dosage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toxic</a:t>
            </a:r>
            <a:r>
              <a:rPr lang="pl-PL" dirty="0"/>
              <a:t> </a:t>
            </a:r>
            <a:endParaRPr dirty="0"/>
          </a:p>
        </p:txBody>
      </p:sp>
      <p:sp>
        <p:nvSpPr>
          <p:cNvPr id="33" name="PointBox_0">
            <a:extLst>
              <a:ext uri="{FF2B5EF4-FFF2-40B4-BE49-F238E27FC236}">
                <a16:creationId xmlns:a16="http://schemas.microsoft.com/office/drawing/2014/main" id="{81285312-4201-AA0F-9EBB-54308077AF47}"/>
              </a:ext>
            </a:extLst>
          </p:cNvPr>
          <p:cNvSpPr/>
          <p:nvPr/>
        </p:nvSpPr>
        <p:spPr>
          <a:xfrm>
            <a:off x="5671454" y="2893637"/>
            <a:ext cx="3167743" cy="1863639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☠️ </a:t>
            </a:r>
            <a:r>
              <a:rPr lang="pl-PL" dirty="0" err="1"/>
              <a:t>Likewise</a:t>
            </a:r>
            <a:r>
              <a:rPr lang="pl-PL" dirty="0"/>
              <a:t> in </a:t>
            </a:r>
            <a:r>
              <a:rPr lang="pl-PL" dirty="0" err="1"/>
              <a:t>cases</a:t>
            </a:r>
            <a:r>
              <a:rPr lang="pl-PL" dirty="0"/>
              <a:t>, </a:t>
            </a:r>
            <a:r>
              <a:rPr lang="pl-PL" dirty="0" err="1"/>
              <a:t>when</a:t>
            </a:r>
            <a:r>
              <a:rPr lang="pl-PL" dirty="0"/>
              <a:t> the </a:t>
            </a:r>
            <a:r>
              <a:rPr lang="pl-PL" dirty="0" err="1"/>
              <a:t>main</a:t>
            </a:r>
            <a:r>
              <a:rPr lang="pl-PL" dirty="0"/>
              <a:t> </a:t>
            </a:r>
            <a:r>
              <a:rPr lang="pl-PL" dirty="0" err="1"/>
              <a:t>metabolism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impaired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76973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P</a:t>
            </a:r>
            <a:r>
              <a:rPr sz="3200">
                <a:solidFill>
                  <a:srgbClr val="FFFFFF"/>
                </a:solidFill>
              </a:rPr>
              <a:t>REDICTING METABOLIC HOTSPOTS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🎯 Certain atoms preferentially modified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📐 Substructure-based heuristics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🤖 ML predicts likelihood, not certainty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1EB3CED8-644A-18B5-70A3-DF9620A43C3A}"/>
              </a:ext>
            </a:extLst>
          </p:cNvPr>
          <p:cNvSpPr/>
          <p:nvPr/>
        </p:nvSpPr>
        <p:spPr>
          <a:xfrm>
            <a:off x="-29359" y="-4671073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B31D3094-9ADD-C559-0AC0-F6CB6C5D27CC}"/>
              </a:ext>
            </a:extLst>
          </p:cNvPr>
          <p:cNvGrpSpPr/>
          <p:nvPr/>
        </p:nvGrpSpPr>
        <p:grpSpPr>
          <a:xfrm>
            <a:off x="541983" y="1318027"/>
            <a:ext cx="618690" cy="614193"/>
            <a:chOff x="857671" y="1015456"/>
            <a:chExt cx="618690" cy="614193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5ABBC01E-6302-0EBD-36A0-30733F686450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oła zębate z wypełnieniem pełnym">
              <a:extLst>
                <a:ext uri="{FF2B5EF4-FFF2-40B4-BE49-F238E27FC236}">
                  <a16:creationId xmlns:a16="http://schemas.microsoft.com/office/drawing/2014/main" id="{E1F85C54-4182-CAD2-F87B-623ACAF7C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0140D31A-002E-F2CC-6CEA-70D6C21F197E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D51519C9-4E45-6FF4-03B4-3967E1275EAF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792B4FE4-22D8-1010-41CE-B58B23B20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522393FA-6540-7320-B807-634564ACC914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866BDAB6-B4F1-9CF4-88F2-FD90B0B28DDA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E80A1869-ADA3-3C6D-FB54-D0A92E3E0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3DCBA0FE-41AF-C793-F2B9-F2B5B39212E1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F2A948B9-6A9E-8E76-C20B-B1AD7AB16912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Sieć z wypełnieniem pełnym">
              <a:extLst>
                <a:ext uri="{FF2B5EF4-FFF2-40B4-BE49-F238E27FC236}">
                  <a16:creationId xmlns:a16="http://schemas.microsoft.com/office/drawing/2014/main" id="{BD2A3281-1A7A-98C4-B8CB-BD206FFD0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7FD1C8A5-4888-6245-12CD-2B5D98833FE6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2791B926-C7E1-60A3-81BE-1EB8A7299DC4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Procesor z wypełnieniem pełnym">
              <a:extLst>
                <a:ext uri="{FF2B5EF4-FFF2-40B4-BE49-F238E27FC236}">
                  <a16:creationId xmlns:a16="http://schemas.microsoft.com/office/drawing/2014/main" id="{51FF9FAF-006C-3ADB-7F77-BA4DC7D7F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F8EB4886-FCEA-F50A-0145-EECE44920D82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63B05677-2D08-61D6-1F59-D5C01CD6829C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Tarcza — znacznik wyboru z wypełnieniem pełnym">
              <a:extLst>
                <a:ext uri="{FF2B5EF4-FFF2-40B4-BE49-F238E27FC236}">
                  <a16:creationId xmlns:a16="http://schemas.microsoft.com/office/drawing/2014/main" id="{A4129C67-4F68-D705-9425-6473C88E3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1659896A-B855-14EF-E99A-B86B3CE425D4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0626679E-5818-5A9D-F2C4-B89BF9E4FEC7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DC0A7C79-2DE1-321A-BBA5-C8A8EFDE9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BCD572D7-66B1-579A-60E8-CB18685C2704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3FF93866-F7FF-DD49-AF27-2DE4F56C482C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8A090D7F-E40E-2DF0-88A9-8B4DE5E7F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C523E7-55D1-C8C9-2A6B-E9DD824F2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1F3648EB-3995-24E1-4C84-BFBAB51190A3}"/>
              </a:ext>
            </a:extLst>
          </p:cNvPr>
          <p:cNvSpPr txBox="1"/>
          <p:nvPr/>
        </p:nvSpPr>
        <p:spPr>
          <a:xfrm>
            <a:off x="2808880" y="182880"/>
            <a:ext cx="4440639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R</a:t>
            </a:r>
            <a:r>
              <a:rPr sz="3200" dirty="0">
                <a:solidFill>
                  <a:srgbClr val="FFFFFF"/>
                </a:solidFill>
              </a:rPr>
              <a:t>EACTION TEMPLATES</a:t>
            </a:r>
          </a:p>
        </p:txBody>
      </p:sp>
      <p:sp>
        <p:nvSpPr>
          <p:cNvPr id="3" name="PointBox_0">
            <a:extLst>
              <a:ext uri="{FF2B5EF4-FFF2-40B4-BE49-F238E27FC236}">
                <a16:creationId xmlns:a16="http://schemas.microsoft.com/office/drawing/2014/main" id="{C3AD7D89-A2A4-C7B4-AD8F-4A5A0C324EA4}"/>
              </a:ext>
            </a:extLst>
          </p:cNvPr>
          <p:cNvSpPr/>
          <p:nvPr/>
        </p:nvSpPr>
        <p:spPr>
          <a:xfrm>
            <a:off x="1371600" y="1371600"/>
            <a:ext cx="7315200" cy="1382486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lang="pl-PL" sz="2800" dirty="0" err="1"/>
              <a:t>AllChem</a:t>
            </a:r>
            <a:r>
              <a:rPr lang="pl-PL" sz="2800" b="1" dirty="0" err="1"/>
              <a:t>.</a:t>
            </a:r>
            <a:r>
              <a:rPr lang="pl-PL" sz="2800" dirty="0" err="1"/>
              <a:t>ReactionFromSmarts</a:t>
            </a:r>
            <a:r>
              <a:rPr lang="pl-PL" sz="2800" dirty="0"/>
              <a:t>(</a:t>
            </a:r>
            <a:br>
              <a:rPr lang="pl-PL" sz="2800" dirty="0"/>
            </a:br>
            <a:r>
              <a:rPr lang="pl-PL" sz="2800" dirty="0"/>
              <a:t>'[#6:1][O:2]&gt;&gt;[#6:1]=[O:2]')</a:t>
            </a:r>
          </a:p>
        </p:txBody>
      </p:sp>
      <p:sp>
        <p:nvSpPr>
          <p:cNvPr id="5" name="PointBox_2">
            <a:extLst>
              <a:ext uri="{FF2B5EF4-FFF2-40B4-BE49-F238E27FC236}">
                <a16:creationId xmlns:a16="http://schemas.microsoft.com/office/drawing/2014/main" id="{689AC996-E9FD-1A0D-4277-1ADB34A5E482}"/>
              </a:ext>
            </a:extLst>
          </p:cNvPr>
          <p:cNvSpPr/>
          <p:nvPr/>
        </p:nvSpPr>
        <p:spPr>
          <a:xfrm>
            <a:off x="1371600" y="2897989"/>
            <a:ext cx="7315200" cy="1737292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⚙️ </a:t>
            </a:r>
            <a:r>
              <a:rPr lang="pl-PL" dirty="0"/>
              <a:t>”Take </a:t>
            </a:r>
            <a:r>
              <a:rPr lang="pl-PL" dirty="0" err="1"/>
              <a:t>carbon</a:t>
            </a:r>
            <a:r>
              <a:rPr lang="pl-PL" dirty="0"/>
              <a:t> (</a:t>
            </a:r>
            <a:r>
              <a:rPr lang="pl-PL" dirty="0" err="1"/>
              <a:t>label</a:t>
            </a:r>
            <a:r>
              <a:rPr lang="pl-PL" dirty="0"/>
              <a:t> 1) </a:t>
            </a:r>
            <a:r>
              <a:rPr lang="pl-PL" dirty="0" err="1"/>
              <a:t>connected</a:t>
            </a:r>
            <a:r>
              <a:rPr lang="pl-PL" dirty="0"/>
              <a:t> to </a:t>
            </a:r>
            <a:r>
              <a:rPr lang="pl-PL" dirty="0" err="1"/>
              <a:t>oxygen</a:t>
            </a:r>
            <a:r>
              <a:rPr lang="pl-PL" dirty="0"/>
              <a:t> (</a:t>
            </a:r>
            <a:r>
              <a:rPr lang="pl-PL" dirty="0" err="1"/>
              <a:t>label</a:t>
            </a:r>
            <a:r>
              <a:rPr lang="pl-PL" dirty="0"/>
              <a:t> 2) and </a:t>
            </a:r>
            <a:r>
              <a:rPr lang="pl-PL" dirty="0" err="1"/>
              <a:t>make</a:t>
            </a:r>
            <a:r>
              <a:rPr lang="pl-PL" dirty="0"/>
              <a:t> the </a:t>
            </a:r>
            <a:r>
              <a:rPr lang="pl-PL" dirty="0" err="1"/>
              <a:t>bond</a:t>
            </a:r>
            <a:r>
              <a:rPr lang="pl-PL" dirty="0"/>
              <a:t> </a:t>
            </a:r>
            <a:r>
              <a:rPr lang="pl-PL" dirty="0" err="1"/>
              <a:t>between</a:t>
            </a:r>
            <a:r>
              <a:rPr lang="pl-PL" dirty="0"/>
              <a:t> </a:t>
            </a:r>
            <a:r>
              <a:rPr lang="pl-PL" dirty="0" err="1"/>
              <a:t>them</a:t>
            </a:r>
            <a:r>
              <a:rPr lang="pl-PL" dirty="0"/>
              <a:t> </a:t>
            </a:r>
            <a:r>
              <a:rPr lang="pl-PL" dirty="0" err="1"/>
              <a:t>double</a:t>
            </a:r>
            <a:endParaRPr dirty="0"/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44E8724E-43BD-8BFF-9160-F7C437252F70}"/>
              </a:ext>
            </a:extLst>
          </p:cNvPr>
          <p:cNvSpPr/>
          <p:nvPr/>
        </p:nvSpPr>
        <p:spPr>
          <a:xfrm>
            <a:off x="-29359" y="-4671073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7F43ADA9-CBFB-98B2-2B97-FA3650ADCE5B}"/>
              </a:ext>
            </a:extLst>
          </p:cNvPr>
          <p:cNvGrpSpPr/>
          <p:nvPr/>
        </p:nvGrpSpPr>
        <p:grpSpPr>
          <a:xfrm>
            <a:off x="541983" y="1318027"/>
            <a:ext cx="618690" cy="614193"/>
            <a:chOff x="857671" y="1015456"/>
            <a:chExt cx="618690" cy="614193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EB5E8FD8-851C-97C5-F55A-7833D20D6E7B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oła zębate z wypełnieniem pełnym">
              <a:extLst>
                <a:ext uri="{FF2B5EF4-FFF2-40B4-BE49-F238E27FC236}">
                  <a16:creationId xmlns:a16="http://schemas.microsoft.com/office/drawing/2014/main" id="{F9071E19-7F2A-C0CF-35F0-1D6576C57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5030C975-8841-C2D9-3435-AD5ADD21A907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3456D4B3-FE50-124C-049C-798A0CB8C4C3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CD480014-E201-A82B-004D-E041E1194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49B2870F-139F-4658-6625-427EA189C37B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AC33820B-1DEA-094A-8981-2E27FF2935A1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BA0CF969-6649-F78D-DABE-52B363F1E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B0507F9D-DD88-1D5C-39DE-0FDE86CF7E45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5B48DE06-B919-583D-940B-C3F54B174965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Sieć z wypełnieniem pełnym">
              <a:extLst>
                <a:ext uri="{FF2B5EF4-FFF2-40B4-BE49-F238E27FC236}">
                  <a16:creationId xmlns:a16="http://schemas.microsoft.com/office/drawing/2014/main" id="{D688A771-5C55-73D2-CDD0-79C3238D8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45BB9A2A-9232-65DF-27D4-BAC77A99FD4A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DF9624AC-A230-2DB2-C39F-ACE08B7CC466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Procesor z wypełnieniem pełnym">
              <a:extLst>
                <a:ext uri="{FF2B5EF4-FFF2-40B4-BE49-F238E27FC236}">
                  <a16:creationId xmlns:a16="http://schemas.microsoft.com/office/drawing/2014/main" id="{B241F799-2975-345E-1AAE-865DAD328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66EB1145-D3DC-F15B-1147-3C28541499FD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D74F13EB-F639-47A5-C3E1-2CA9FF4A92D6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Tarcza — znacznik wyboru z wypełnieniem pełnym">
              <a:extLst>
                <a:ext uri="{FF2B5EF4-FFF2-40B4-BE49-F238E27FC236}">
                  <a16:creationId xmlns:a16="http://schemas.microsoft.com/office/drawing/2014/main" id="{68D422F3-52F4-7273-B538-96D408139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1AB87C5F-FA6E-3968-EE84-A786B405BBAC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9CBAB777-8FE9-D3B0-9DAF-6DA416B91528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CB56D239-2A5D-6B6F-7DB9-F01652067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83162A8A-45C3-E26C-DE8E-EDA9B772DF99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B1DDDF05-4B71-B21D-BC00-55DBB07B03AD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C1C47967-BF9E-4ACE-D489-415CD5FAA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66861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91A90B-4B49-F04C-9618-9E3892A19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51EDFA89-1265-2398-12D9-E5EAA03C9241}"/>
              </a:ext>
            </a:extLst>
          </p:cNvPr>
          <p:cNvSpPr txBox="1"/>
          <p:nvPr/>
        </p:nvSpPr>
        <p:spPr>
          <a:xfrm>
            <a:off x="2808880" y="182880"/>
            <a:ext cx="4440639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R</a:t>
            </a:r>
            <a:r>
              <a:rPr sz="3200" dirty="0">
                <a:solidFill>
                  <a:srgbClr val="FFFFFF"/>
                </a:solidFill>
              </a:rPr>
              <a:t>EACTION TEMPLATES</a:t>
            </a:r>
          </a:p>
        </p:txBody>
      </p:sp>
      <p:sp>
        <p:nvSpPr>
          <p:cNvPr id="3" name="PointBox_0">
            <a:extLst>
              <a:ext uri="{FF2B5EF4-FFF2-40B4-BE49-F238E27FC236}">
                <a16:creationId xmlns:a16="http://schemas.microsoft.com/office/drawing/2014/main" id="{74B1DCAB-D152-D88C-3EDA-BEB806D706C3}"/>
              </a:ext>
            </a:extLst>
          </p:cNvPr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🔗 Metabolism as graph rewriting</a:t>
            </a:r>
          </a:p>
        </p:txBody>
      </p:sp>
      <p:sp>
        <p:nvSpPr>
          <p:cNvPr id="4" name="PointBox_1">
            <a:extLst>
              <a:ext uri="{FF2B5EF4-FFF2-40B4-BE49-F238E27FC236}">
                <a16:creationId xmlns:a16="http://schemas.microsoft.com/office/drawing/2014/main" id="{8084559A-BCD9-51DE-A10E-03CC5CC4F86A}"/>
              </a:ext>
            </a:extLst>
          </p:cNvPr>
          <p:cNvSpPr/>
          <p:nvPr/>
        </p:nvSpPr>
        <p:spPr>
          <a:xfrm>
            <a:off x="1371600" y="219456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🧩 Reaction rules approximate enzyme action</a:t>
            </a:r>
          </a:p>
        </p:txBody>
      </p:sp>
      <p:sp>
        <p:nvSpPr>
          <p:cNvPr id="5" name="PointBox_2">
            <a:extLst>
              <a:ext uri="{FF2B5EF4-FFF2-40B4-BE49-F238E27FC236}">
                <a16:creationId xmlns:a16="http://schemas.microsoft.com/office/drawing/2014/main" id="{8D3E955F-3991-EDEE-5B06-65E00405A110}"/>
              </a:ext>
            </a:extLst>
          </p:cNvPr>
          <p:cNvSpPr/>
          <p:nvPr/>
        </p:nvSpPr>
        <p:spPr>
          <a:xfrm>
            <a:off x="1371599" y="30168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⚙️ Enables in silico metabolite generation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C9EC2253-2007-E098-225A-CFB19BF769AE}"/>
              </a:ext>
            </a:extLst>
          </p:cNvPr>
          <p:cNvSpPr/>
          <p:nvPr/>
        </p:nvSpPr>
        <p:spPr>
          <a:xfrm>
            <a:off x="-29359" y="-4671073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949E1FDC-13B8-DE68-6E43-97F6698ECBEA}"/>
              </a:ext>
            </a:extLst>
          </p:cNvPr>
          <p:cNvGrpSpPr/>
          <p:nvPr/>
        </p:nvGrpSpPr>
        <p:grpSpPr>
          <a:xfrm>
            <a:off x="541983" y="1318027"/>
            <a:ext cx="618690" cy="614193"/>
            <a:chOff x="857671" y="1015456"/>
            <a:chExt cx="618690" cy="614193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E7B1D0A2-5ED6-9B91-D7FF-1B8C848BDEFF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oła zębate z wypełnieniem pełnym">
              <a:extLst>
                <a:ext uri="{FF2B5EF4-FFF2-40B4-BE49-F238E27FC236}">
                  <a16:creationId xmlns:a16="http://schemas.microsoft.com/office/drawing/2014/main" id="{876E366F-9888-6723-9562-414FF1482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D446A97C-CB75-1847-05C5-11DA230C7962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47ED4901-9D37-6DE3-CE83-A8A7E5A4D495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4B5D0821-FCC1-E0AF-CFF6-14315F0C4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64CAA92E-3A9C-A220-D347-C2A361077183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7FA1AE2D-51C8-1B14-28AD-9A087B911B73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231951A4-7BF5-945B-3D17-4E938D620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291E6F14-937F-0B28-7B98-1F5C3187700B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73905450-8DF8-3368-730C-0B7DC2E8CB9E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Sieć z wypełnieniem pełnym">
              <a:extLst>
                <a:ext uri="{FF2B5EF4-FFF2-40B4-BE49-F238E27FC236}">
                  <a16:creationId xmlns:a16="http://schemas.microsoft.com/office/drawing/2014/main" id="{17EF760C-887D-B137-1B5C-ACD130AF5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AA549898-27BB-F3CA-A8DE-2DC1539C8AE6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B3A06BC8-A2D1-5008-2198-1C9C2A17FABD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Procesor z wypełnieniem pełnym">
              <a:extLst>
                <a:ext uri="{FF2B5EF4-FFF2-40B4-BE49-F238E27FC236}">
                  <a16:creationId xmlns:a16="http://schemas.microsoft.com/office/drawing/2014/main" id="{2A5FA840-1DB4-24C1-64A1-DB21BECA4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E032D064-CEE4-8DA0-76F6-D987B70B7313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BF1D7350-48E7-6D46-96F7-6010CD50A524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Tarcza — znacznik wyboru z wypełnieniem pełnym">
              <a:extLst>
                <a:ext uri="{FF2B5EF4-FFF2-40B4-BE49-F238E27FC236}">
                  <a16:creationId xmlns:a16="http://schemas.microsoft.com/office/drawing/2014/main" id="{79F1D730-5D73-0DBE-1A65-A15954AE0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BFE3E812-2F81-315F-33C0-E56927F72D27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47CC090B-ACFB-5052-7A8C-03189EAA9C37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14CAA110-5149-8AA7-A2BA-0095785CA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2A6410BC-0E48-FB86-89AB-EC5AA987D873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DD6A53CE-019B-D6BD-F8EC-207B283211AE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2308F58D-5EFD-4517-F9A7-A38A7602A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28022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71CD52-647D-BB9B-04BC-57E3EC428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1091ED7C-10EB-30E0-6085-E99937792F58}"/>
              </a:ext>
            </a:extLst>
          </p:cNvPr>
          <p:cNvSpPr txBox="1"/>
          <p:nvPr/>
        </p:nvSpPr>
        <p:spPr>
          <a:xfrm>
            <a:off x="2696673" y="182880"/>
            <a:ext cx="466506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FFFFFF"/>
                </a:solidFill>
              </a:rPr>
              <a:t>M</a:t>
            </a:r>
            <a:r>
              <a:rPr sz="3200" dirty="0">
                <a:solidFill>
                  <a:srgbClr val="FFFFFF"/>
                </a:solidFill>
              </a:rPr>
              <a:t>E</a:t>
            </a:r>
            <a:r>
              <a:rPr lang="pl-PL" sz="3200" dirty="0">
                <a:solidFill>
                  <a:srgbClr val="FFFFFF"/>
                </a:solidFill>
              </a:rPr>
              <a:t>TABOLISM AS GRAPH</a:t>
            </a:r>
            <a:endParaRPr sz="3200" dirty="0">
              <a:solidFill>
                <a:srgbClr val="FFFFFF"/>
              </a:solidFill>
            </a:endParaRP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46669CA8-16CF-5120-30FB-3467818882EE}"/>
              </a:ext>
            </a:extLst>
          </p:cNvPr>
          <p:cNvSpPr/>
          <p:nvPr/>
        </p:nvSpPr>
        <p:spPr>
          <a:xfrm>
            <a:off x="-29359" y="-4671073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DDFAE2D2-74F3-46C5-8238-620E9FBD0C70}"/>
              </a:ext>
            </a:extLst>
          </p:cNvPr>
          <p:cNvGrpSpPr/>
          <p:nvPr/>
        </p:nvGrpSpPr>
        <p:grpSpPr>
          <a:xfrm>
            <a:off x="541983" y="1318027"/>
            <a:ext cx="618690" cy="614193"/>
            <a:chOff x="857671" y="1015456"/>
            <a:chExt cx="618690" cy="614193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7E7FF6D5-4940-3334-C54F-4FCB91EE9984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oła zębate z wypełnieniem pełnym">
              <a:extLst>
                <a:ext uri="{FF2B5EF4-FFF2-40B4-BE49-F238E27FC236}">
                  <a16:creationId xmlns:a16="http://schemas.microsoft.com/office/drawing/2014/main" id="{D30D6B90-0FE3-2BA5-C89E-467ECC4FF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8F21CF45-8A88-A97A-306B-83264DCA77C5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FC3B3632-71F7-DB92-3A72-7948BBA3F651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449D2D3D-4B96-5E26-CE7D-E20787C61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3D1DA755-8362-C59C-BD46-D8510B2EDF22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24C2A558-1CD2-094B-73D8-15742FD01DD2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F7CE2FDF-3E90-0BAC-0F5D-7A04D9B95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2BD807B2-E778-0D4C-7AF3-D2692B1DBDFE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76198BAF-4A49-7721-A965-11714A07DCEE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Sieć z wypełnieniem pełnym">
              <a:extLst>
                <a:ext uri="{FF2B5EF4-FFF2-40B4-BE49-F238E27FC236}">
                  <a16:creationId xmlns:a16="http://schemas.microsoft.com/office/drawing/2014/main" id="{38E5CD85-9099-2F1B-59FD-B61597D8D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4E39AA04-CE32-D13C-81E2-F89810D478A4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B657A2AF-FBBB-0903-7844-249E0F157267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Procesor z wypełnieniem pełnym">
              <a:extLst>
                <a:ext uri="{FF2B5EF4-FFF2-40B4-BE49-F238E27FC236}">
                  <a16:creationId xmlns:a16="http://schemas.microsoft.com/office/drawing/2014/main" id="{9593E4F4-4C26-223A-4A61-8E28102B9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A4653643-0662-BFB8-BF02-F1BC384FC3B8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2C1FB794-347F-C897-B99D-3151E1E34E16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Tarcza — znacznik wyboru z wypełnieniem pełnym">
              <a:extLst>
                <a:ext uri="{FF2B5EF4-FFF2-40B4-BE49-F238E27FC236}">
                  <a16:creationId xmlns:a16="http://schemas.microsoft.com/office/drawing/2014/main" id="{70C114E1-E75E-84A9-5247-C7BD56F26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C226622-B398-07F0-9435-0E534B5EB71F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BA48110C-4A24-32F2-9B16-66FD192B9F79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8EC37AA3-E4B8-3692-CF11-4EF95C7E3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74AB6073-C3B2-5877-2F0B-FE33C015EB88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42208495-2539-D7EB-0272-C456977B3BCF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103B42F8-D611-FDFE-221B-296F13D32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038EB163-6F1B-BC8E-7644-30BADC815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771" y="832758"/>
            <a:ext cx="6832959" cy="421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4617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814491" y="182880"/>
            <a:ext cx="4429418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E</a:t>
            </a:r>
            <a:r>
              <a:rPr sz="3200" dirty="0">
                <a:solidFill>
                  <a:srgbClr val="FFFFFF"/>
                </a:solidFill>
              </a:rPr>
              <a:t>NZYME PROMISCUITY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🔀 Enzymes act on many substrates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📉 Specificity is probabilistic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Limits predictive accuracy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7745D257-D4D8-1C8E-A468-C4375E5DF144}"/>
              </a:ext>
            </a:extLst>
          </p:cNvPr>
          <p:cNvSpPr/>
          <p:nvPr/>
        </p:nvSpPr>
        <p:spPr>
          <a:xfrm>
            <a:off x="-29359" y="-4671073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F95A7672-B835-A674-9415-749C1120FE0B}"/>
              </a:ext>
            </a:extLst>
          </p:cNvPr>
          <p:cNvGrpSpPr/>
          <p:nvPr/>
        </p:nvGrpSpPr>
        <p:grpSpPr>
          <a:xfrm>
            <a:off x="541983" y="1318027"/>
            <a:ext cx="618690" cy="614193"/>
            <a:chOff x="857671" y="1015456"/>
            <a:chExt cx="618690" cy="614193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38CC2193-8D66-41E3-23E5-DBA4CD29C0F6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oła zębate z wypełnieniem pełnym">
              <a:extLst>
                <a:ext uri="{FF2B5EF4-FFF2-40B4-BE49-F238E27FC236}">
                  <a16:creationId xmlns:a16="http://schemas.microsoft.com/office/drawing/2014/main" id="{2A327411-84EB-CA45-A968-81F45212C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98A897DE-EFAE-1B65-3EE9-DBF30E723C0C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D9FA7BEA-22DC-8B09-6ACF-91949EA1A0CB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EB4D7BC0-497B-767A-19EC-F354F4C1D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F7A49CAD-59FF-2A53-A2D0-093ABA148B51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A7671369-5725-BED9-4D97-9AD578960E9A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52A31603-625F-C2BC-EB10-9AA429D2F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B0D128AA-747D-3487-E8F6-9D22BB81BD57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8E97E630-A249-3A15-133B-E547335C671B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Sieć z wypełnieniem pełnym">
              <a:extLst>
                <a:ext uri="{FF2B5EF4-FFF2-40B4-BE49-F238E27FC236}">
                  <a16:creationId xmlns:a16="http://schemas.microsoft.com/office/drawing/2014/main" id="{FCCB5E29-8A84-0D10-3F88-6902F42C8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72B66E59-5CC7-6127-D6ED-0992F772A008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EE233FED-EA42-7587-6661-DF1EF30EE8D8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Procesor z wypełnieniem pełnym">
              <a:extLst>
                <a:ext uri="{FF2B5EF4-FFF2-40B4-BE49-F238E27FC236}">
                  <a16:creationId xmlns:a16="http://schemas.microsoft.com/office/drawing/2014/main" id="{A0BF5955-3C80-CCFD-433A-07451C744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4E487FB8-932E-609F-6BC5-5865DB0E87C7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78A124F0-3A79-5BB2-F26D-B12A1CA4B508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Tarcza — znacznik wyboru z wypełnieniem pełnym">
              <a:extLst>
                <a:ext uri="{FF2B5EF4-FFF2-40B4-BE49-F238E27FC236}">
                  <a16:creationId xmlns:a16="http://schemas.microsoft.com/office/drawing/2014/main" id="{8C5F0E87-F688-EEFF-B245-7A3BCD181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E39647B4-4048-3241-6699-35B97A590B61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24574D29-7B70-1C10-9D9E-7392A21BC7BC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349527B9-DA10-C8BA-57CA-857CD1A80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055723EE-AFBD-0073-C5E0-B5871396EEBB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9322F62B-4A42-E53C-66F2-20520B76B529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DEC31052-6C49-8338-B000-4607FE2F5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3087002" y="182880"/>
            <a:ext cx="388439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B</a:t>
            </a:r>
            <a:r>
              <a:rPr sz="3200" dirty="0">
                <a:solidFill>
                  <a:srgbClr val="FFFFFF"/>
                </a:solidFill>
              </a:rPr>
              <a:t>INDING VS EFFECT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🔗 Binding does not guarantee response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Functional effect depends on signaling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68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Biology transforms molecular events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0A235B61-3BF3-17C8-48F8-9B5BA680374D}"/>
              </a:ext>
            </a:extLst>
          </p:cNvPr>
          <p:cNvSpPr/>
          <p:nvPr/>
        </p:nvSpPr>
        <p:spPr>
          <a:xfrm>
            <a:off x="-29359" y="-4671073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CC4D9C0B-4337-37C2-1492-294237209D04}"/>
              </a:ext>
            </a:extLst>
          </p:cNvPr>
          <p:cNvGrpSpPr/>
          <p:nvPr/>
        </p:nvGrpSpPr>
        <p:grpSpPr>
          <a:xfrm>
            <a:off x="541983" y="1318027"/>
            <a:ext cx="618690" cy="614193"/>
            <a:chOff x="857671" y="1015456"/>
            <a:chExt cx="618690" cy="614193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CF50CEE1-A4B9-21E3-C7D7-9AC7FDEFE006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oła zębate z wypełnieniem pełnym">
              <a:extLst>
                <a:ext uri="{FF2B5EF4-FFF2-40B4-BE49-F238E27FC236}">
                  <a16:creationId xmlns:a16="http://schemas.microsoft.com/office/drawing/2014/main" id="{F971467E-59F7-8504-DCAF-BE300796B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D3929819-3C7C-1B82-EAB1-8EF81C900F4A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C630247E-2F8A-82FB-D344-6C41AB8D58CD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2B46A812-A832-FEC8-B14D-64EC9EC6A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2AFA465E-8152-1846-7438-F0FFE85CF844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23A71A81-D967-E81E-1E81-DDCE03C49875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00995C15-0752-9324-FE80-E26E7E0B6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E3BB2C9D-B1AC-BC91-B4D8-AC1CFE646E9F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B63ED9D6-39F7-FEAE-22E2-20A896E14EA8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Sieć z wypełnieniem pełnym">
              <a:extLst>
                <a:ext uri="{FF2B5EF4-FFF2-40B4-BE49-F238E27FC236}">
                  <a16:creationId xmlns:a16="http://schemas.microsoft.com/office/drawing/2014/main" id="{EA8CC7F8-7C3E-3761-CF1C-1367C4C7B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CFA5F035-0FE6-A8A0-34D1-19735001B534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B844C84D-DF0C-1700-621E-D0343F7DD3CF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Procesor z wypełnieniem pełnym">
              <a:extLst>
                <a:ext uri="{FF2B5EF4-FFF2-40B4-BE49-F238E27FC236}">
                  <a16:creationId xmlns:a16="http://schemas.microsoft.com/office/drawing/2014/main" id="{31663CCC-A92F-9AD4-4E92-41E7AA2C0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DE9F6653-A5F4-FCF9-066F-790024ACBCF5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40954314-D70B-88F1-6201-EA992EE65A53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Tarcza — znacznik wyboru z wypełnieniem pełnym">
              <a:extLst>
                <a:ext uri="{FF2B5EF4-FFF2-40B4-BE49-F238E27FC236}">
                  <a16:creationId xmlns:a16="http://schemas.microsoft.com/office/drawing/2014/main" id="{6E8FDFCB-FC08-83DD-DE7B-679412E4E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38F70BAE-3B26-5CEE-8297-43E4C3CB4D1F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8B4B540E-EAD2-D9F5-0BAE-4FCF3301D3D4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0EBCCE06-0764-E5F5-5F5E-A565E128A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7AE945E5-2839-4BC7-0416-92CC7EFFF3C2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6A8574EA-8FE4-3178-CC03-D2055D738156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666F36D5-6FC8-CC94-5519-30417CA9F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D</a:t>
            </a:r>
            <a:r>
              <a:rPr sz="3200">
                <a:solidFill>
                  <a:srgbClr val="FFFFFF"/>
                </a:solidFill>
              </a:rPr>
              <a:t>OSE–RESPONSE CURVES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097280"/>
            <a:ext cx="4220740" cy="100584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📈 Effect increases with concentration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4220740" cy="100584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⚖️ Nonlinear biological responses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32408"/>
            <a:ext cx="4216654" cy="100584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🧪 Central pharmacological concept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96C42CBC-1A34-C468-EA47-1F1B290C4066}"/>
              </a:ext>
            </a:extLst>
          </p:cNvPr>
          <p:cNvSpPr/>
          <p:nvPr/>
        </p:nvSpPr>
        <p:spPr>
          <a:xfrm>
            <a:off x="-29359" y="-4671073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4E3354C6-BE74-5E71-2462-119680137708}"/>
              </a:ext>
            </a:extLst>
          </p:cNvPr>
          <p:cNvGrpSpPr/>
          <p:nvPr/>
        </p:nvGrpSpPr>
        <p:grpSpPr>
          <a:xfrm>
            <a:off x="541983" y="1318027"/>
            <a:ext cx="618690" cy="614193"/>
            <a:chOff x="857671" y="1015456"/>
            <a:chExt cx="618690" cy="614193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F599713C-4A94-86F0-8D0B-051105D6FB14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oła zębate z wypełnieniem pełnym">
              <a:extLst>
                <a:ext uri="{FF2B5EF4-FFF2-40B4-BE49-F238E27FC236}">
                  <a16:creationId xmlns:a16="http://schemas.microsoft.com/office/drawing/2014/main" id="{3E5D4B94-5C60-ED6C-5876-1302857D1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0B3ABBCB-BA97-A9A8-E5F2-B6C824064B04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0E69860B-460F-AB33-8D0F-2EA362389554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093C65BD-227D-1A92-ED8C-C96004D8B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8C05DCA8-1E4C-B084-E3C5-5A353CD694FE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0EFD1C50-45CC-309F-1511-7DB0F1677F22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F52AEFF6-ED59-619B-2921-064086109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F1DAB893-4733-9E67-FA53-9883BE68EBCD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1304BDED-5AD2-17A9-D558-F8067C37DF71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Sieć z wypełnieniem pełnym">
              <a:extLst>
                <a:ext uri="{FF2B5EF4-FFF2-40B4-BE49-F238E27FC236}">
                  <a16:creationId xmlns:a16="http://schemas.microsoft.com/office/drawing/2014/main" id="{3B6A5F30-1056-4BCA-9710-D76A8C4C3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8F8B8360-BFB4-B53B-FD81-7561551BB2F8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2296C3D4-71BE-096F-1051-1090FC8B5791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Procesor z wypełnieniem pełnym">
              <a:extLst>
                <a:ext uri="{FF2B5EF4-FFF2-40B4-BE49-F238E27FC236}">
                  <a16:creationId xmlns:a16="http://schemas.microsoft.com/office/drawing/2014/main" id="{2200E5B3-0926-E828-F8E8-6D91D08BF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E44FF684-42F0-4F12-2866-B91D3C491DE5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A3C4689C-27E8-90C5-E740-50A06E2F32D2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Tarcza — znacznik wyboru z wypełnieniem pełnym">
              <a:extLst>
                <a:ext uri="{FF2B5EF4-FFF2-40B4-BE49-F238E27FC236}">
                  <a16:creationId xmlns:a16="http://schemas.microsoft.com/office/drawing/2014/main" id="{AEF1A0A7-CEE1-C9FB-1070-94C02FED5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48C80F2-F057-6A69-D274-A4D61DD47A2B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954B9837-B850-D92F-0C82-B74FBD173642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6CC12C22-15AD-1F5D-3D8A-965D5F57B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D3E9FBCE-1B1E-AB83-E816-A897DAF561EE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ECB8483A-DE5D-82DD-5B32-4DE5E0BFD832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DCE0F93D-48A9-0131-3C19-C5A61F09E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  <p:pic>
        <p:nvPicPr>
          <p:cNvPr id="32" name="Obraz 31" descr="Obraz zawierający tekst, zrzut ekranu, diagram, Czcionka&#10;&#10;Zawartość wygenerowana przez AI może być niepoprawna.">
            <a:extLst>
              <a:ext uri="{FF2B5EF4-FFF2-40B4-BE49-F238E27FC236}">
                <a16:creationId xmlns:a16="http://schemas.microsoft.com/office/drawing/2014/main" id="{691BB7C4-6C78-FB38-DF38-0938CA79C7D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937797" y="1087551"/>
            <a:ext cx="2966620" cy="339939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E</a:t>
            </a:r>
            <a:r>
              <a:rPr sz="3200">
                <a:solidFill>
                  <a:srgbClr val="FFFFFF"/>
                </a:solidFill>
              </a:rPr>
              <a:t>C50, EMAX, AND FUNCTIONAL POTENCY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🎯 EC50 measures sensitivity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Emax measures maximal effect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🔍 Distinct from binding affinity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60C2914C-E940-CD67-3ED3-91A0D40CC101}"/>
              </a:ext>
            </a:extLst>
          </p:cNvPr>
          <p:cNvSpPr/>
          <p:nvPr/>
        </p:nvSpPr>
        <p:spPr>
          <a:xfrm>
            <a:off x="-29359" y="-4671073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38AFA92E-F39C-BB49-52E8-48C21F0669AE}"/>
              </a:ext>
            </a:extLst>
          </p:cNvPr>
          <p:cNvGrpSpPr/>
          <p:nvPr/>
        </p:nvGrpSpPr>
        <p:grpSpPr>
          <a:xfrm>
            <a:off x="541983" y="1318027"/>
            <a:ext cx="618690" cy="614193"/>
            <a:chOff x="857671" y="1015456"/>
            <a:chExt cx="618690" cy="614193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F8FB34E7-C71B-8803-C770-F82EFB0FA9D1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oła zębate z wypełnieniem pełnym">
              <a:extLst>
                <a:ext uri="{FF2B5EF4-FFF2-40B4-BE49-F238E27FC236}">
                  <a16:creationId xmlns:a16="http://schemas.microsoft.com/office/drawing/2014/main" id="{1E88E6C4-9769-2AB5-B2CF-B83AFE3A8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4A70A6C8-A172-AE9D-1230-D93313E4C509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93D49FB8-C3B9-154F-BD83-674688CD2659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6894C150-3541-2FC1-F241-6A274E416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80CAF63C-8CE1-F89F-BC90-7F49EFA8665D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B2C955B1-D5E3-72AC-A1CB-B5B22546A7B0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34730BFF-9DF7-725A-0F6F-C44E8131A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309D2CCF-AD86-26E6-57A7-4B5C447DF274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56104F75-4005-B347-5A42-F297FA1929A9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Sieć z wypełnieniem pełnym">
              <a:extLst>
                <a:ext uri="{FF2B5EF4-FFF2-40B4-BE49-F238E27FC236}">
                  <a16:creationId xmlns:a16="http://schemas.microsoft.com/office/drawing/2014/main" id="{84F372D8-C44D-614C-A50A-00BFC7188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0C1B35B7-33F0-01CD-0997-50FAAABED73A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01F82AC3-CB58-F9CA-BA4D-12B04C0EC7CC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Procesor z wypełnieniem pełnym">
              <a:extLst>
                <a:ext uri="{FF2B5EF4-FFF2-40B4-BE49-F238E27FC236}">
                  <a16:creationId xmlns:a16="http://schemas.microsoft.com/office/drawing/2014/main" id="{32BB200F-B762-20FC-1677-CD59B03B4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90372E7F-534E-087D-570C-A68C1873660C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361CBD4C-0577-B123-32F8-521EB81A8008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Tarcza — znacznik wyboru z wypełnieniem pełnym">
              <a:extLst>
                <a:ext uri="{FF2B5EF4-FFF2-40B4-BE49-F238E27FC236}">
                  <a16:creationId xmlns:a16="http://schemas.microsoft.com/office/drawing/2014/main" id="{8DB70C51-B9D2-F399-E21D-6B2BBB4B3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4FA9E671-EB27-4939-6AFA-F67C608740C2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817BCEC7-259F-07CF-B6BF-94669C0A650F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3E586CCC-3193-89A6-5373-81305DABC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76A3C0FC-D99D-C704-594D-C38887E53860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8FF15157-4C2E-1200-0BB7-C5EB395156F1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9502D988-C099-6B27-5344-DD7D96D38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8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D</a:t>
            </a:r>
            <a:r>
              <a:rPr sz="3200">
                <a:solidFill>
                  <a:srgbClr val="FFFFFF"/>
                </a:solidFill>
              </a:rPr>
              <a:t>RUG DISCOVERY AS A SYSTEMS PROBLEM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🕸️ Multiple interacting biological subsystems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81208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📉 Local optimization often fails globally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163928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🧩 Single-target thinking is insufficient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6F54D2BF-562B-AAF9-1DF1-BF3E9371EDC7}"/>
              </a:ext>
            </a:extLst>
          </p:cNvPr>
          <p:cNvSpPr/>
          <p:nvPr/>
        </p:nvSpPr>
        <p:spPr>
          <a:xfrm>
            <a:off x="-29359" y="-592293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C83C3436-BF00-5CAD-440B-A901467AD8E7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E7D7556B-E59C-E5F7-5AAC-5A6EA65BB7A5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Szkło powiększające z wypełnieniem pełnym">
              <a:extLst>
                <a:ext uri="{FF2B5EF4-FFF2-40B4-BE49-F238E27FC236}">
                  <a16:creationId xmlns:a16="http://schemas.microsoft.com/office/drawing/2014/main" id="{7281BFAF-84A4-633D-A617-14D1B3DFB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19B634F1-0AA5-4FB0-45CC-F346674A70EC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8659427F-49D4-B1C0-9C64-F8E7524BB06C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Koła zębate z wypełnieniem pełnym">
              <a:extLst>
                <a:ext uri="{FF2B5EF4-FFF2-40B4-BE49-F238E27FC236}">
                  <a16:creationId xmlns:a16="http://schemas.microsoft.com/office/drawing/2014/main" id="{F8FB687A-D95A-D696-F004-146A78F9C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EDD2DC2E-1E41-5EDC-AB55-63B883986721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5BCE0D68-1D38-A485-3BA4-4887F3115767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Sieć z wypełnieniem pełnym">
              <a:extLst>
                <a:ext uri="{FF2B5EF4-FFF2-40B4-BE49-F238E27FC236}">
                  <a16:creationId xmlns:a16="http://schemas.microsoft.com/office/drawing/2014/main" id="{BBEB4F81-5793-342C-4373-625522F12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15AFFAEF-697A-DCA1-2776-A1FECEFD2C83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F8D10EC0-B0EF-A3C7-17B9-6F7A9D058538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Procesor z wypełnieniem pełnym">
              <a:extLst>
                <a:ext uri="{FF2B5EF4-FFF2-40B4-BE49-F238E27FC236}">
                  <a16:creationId xmlns:a16="http://schemas.microsoft.com/office/drawing/2014/main" id="{F2559765-6B90-DADB-EB15-E08464864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B89825AE-C532-F0E5-5824-A02C6F0E4E3B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482CD1CF-CBA7-5B0D-DE76-38E7A33CFAAB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Tarcza — znacznik wyboru z wypełnieniem pełnym">
              <a:extLst>
                <a:ext uri="{FF2B5EF4-FFF2-40B4-BE49-F238E27FC236}">
                  <a16:creationId xmlns:a16="http://schemas.microsoft.com/office/drawing/2014/main" id="{6B5702A4-A587-8942-F6E5-EB05E7FEF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F96A0E2-0081-BAD1-19B8-528B0CC9CB2C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0C85CFE6-7A3E-39A0-0F45-04ADB6D5AD14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DF41B539-780B-6E28-2CA0-DE2A30390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BE9A7297-4EF4-561C-4D52-4EC827F76656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F633FC85-3C5D-6A1E-C091-5EC7D43F63B7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F3D942B6-2106-0FD9-518B-DDCE916FB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  <p:grpSp>
        <p:nvGrpSpPr>
          <p:cNvPr id="31" name="Grupa 30">
            <a:extLst>
              <a:ext uri="{FF2B5EF4-FFF2-40B4-BE49-F238E27FC236}">
                <a16:creationId xmlns:a16="http://schemas.microsoft.com/office/drawing/2014/main" id="{5F780149-E75A-40DB-2C88-F33FC7B721FE}"/>
              </a:ext>
            </a:extLst>
          </p:cNvPr>
          <p:cNvGrpSpPr/>
          <p:nvPr/>
        </p:nvGrpSpPr>
        <p:grpSpPr>
          <a:xfrm>
            <a:off x="548673" y="55349"/>
            <a:ext cx="649037" cy="612000"/>
            <a:chOff x="864361" y="-320972"/>
            <a:chExt cx="649037" cy="612000"/>
          </a:xfrm>
        </p:grpSpPr>
        <p:sp>
          <p:nvSpPr>
            <p:cNvPr id="32" name="Owal 31">
              <a:extLst>
                <a:ext uri="{FF2B5EF4-FFF2-40B4-BE49-F238E27FC236}">
                  <a16:creationId xmlns:a16="http://schemas.microsoft.com/office/drawing/2014/main" id="{A409B400-2A59-08E8-139B-1C5269408DF5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3" name="Grafika 32" descr="Homeopatia z wypełnieniem pełnym">
              <a:extLst>
                <a:ext uri="{FF2B5EF4-FFF2-40B4-BE49-F238E27FC236}">
                  <a16:creationId xmlns:a16="http://schemas.microsoft.com/office/drawing/2014/main" id="{A2237441-66EA-8D4F-17F5-B0F2739F4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D7D9F7-F1FA-4165-13E7-340C5DCCA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82627036-2961-14B8-32C6-A0D45E9715D1}"/>
              </a:ext>
            </a:extLst>
          </p:cNvPr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P</a:t>
            </a:r>
            <a:r>
              <a:rPr sz="3200">
                <a:solidFill>
                  <a:srgbClr val="FFFFFF"/>
                </a:solidFill>
              </a:rPr>
              <a:t>ARTIAL AGONISTS AND ANTAGONISTS</a:t>
            </a:r>
          </a:p>
        </p:txBody>
      </p:sp>
      <p:sp>
        <p:nvSpPr>
          <p:cNvPr id="3" name="PointBox_0">
            <a:extLst>
              <a:ext uri="{FF2B5EF4-FFF2-40B4-BE49-F238E27FC236}">
                <a16:creationId xmlns:a16="http://schemas.microsoft.com/office/drawing/2014/main" id="{FB0D85D8-19B1-59AE-8FD7-09C13F3BF0D0}"/>
              </a:ext>
            </a:extLst>
          </p:cNvPr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⚖️ Partial agonists activate incompletely</a:t>
            </a:r>
          </a:p>
        </p:txBody>
      </p:sp>
      <p:sp>
        <p:nvSpPr>
          <p:cNvPr id="4" name="PointBox_1">
            <a:extLst>
              <a:ext uri="{FF2B5EF4-FFF2-40B4-BE49-F238E27FC236}">
                <a16:creationId xmlns:a16="http://schemas.microsoft.com/office/drawing/2014/main" id="{9496A38F-C379-3429-8A70-F19F807104F1}"/>
              </a:ext>
            </a:extLst>
          </p:cNvPr>
          <p:cNvSpPr/>
          <p:nvPr/>
        </p:nvSpPr>
        <p:spPr>
          <a:xfrm>
            <a:off x="1371600" y="2218141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🚫 Antagonists block receptor function</a:t>
            </a:r>
          </a:p>
        </p:txBody>
      </p:sp>
      <p:sp>
        <p:nvSpPr>
          <p:cNvPr id="5" name="PointBox_2">
            <a:extLst>
              <a:ext uri="{FF2B5EF4-FFF2-40B4-BE49-F238E27FC236}">
                <a16:creationId xmlns:a16="http://schemas.microsoft.com/office/drawing/2014/main" id="{AFC7DBC4-31DE-C839-B26A-7404DF0F5417}"/>
              </a:ext>
            </a:extLst>
          </p:cNvPr>
          <p:cNvSpPr/>
          <p:nvPr/>
        </p:nvSpPr>
        <p:spPr>
          <a:xfrm>
            <a:off x="1371600" y="3041101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Functional diversity despite binding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B49283E6-7B39-9044-D40F-FB09C973FEE7}"/>
              </a:ext>
            </a:extLst>
          </p:cNvPr>
          <p:cNvSpPr/>
          <p:nvPr/>
        </p:nvSpPr>
        <p:spPr>
          <a:xfrm>
            <a:off x="-29359" y="-4671073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6742388D-E905-394A-554E-28F9B1488603}"/>
              </a:ext>
            </a:extLst>
          </p:cNvPr>
          <p:cNvGrpSpPr/>
          <p:nvPr/>
        </p:nvGrpSpPr>
        <p:grpSpPr>
          <a:xfrm>
            <a:off x="541983" y="1318027"/>
            <a:ext cx="618690" cy="614193"/>
            <a:chOff x="857671" y="1015456"/>
            <a:chExt cx="618690" cy="614193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6C3736A7-5D29-0292-5EBF-0AE77A53944F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oła zębate z wypełnieniem pełnym">
              <a:extLst>
                <a:ext uri="{FF2B5EF4-FFF2-40B4-BE49-F238E27FC236}">
                  <a16:creationId xmlns:a16="http://schemas.microsoft.com/office/drawing/2014/main" id="{5DD290B7-9A1B-1E31-4DC4-5620FAF8B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A2A1E4EF-A0AB-B207-CD4A-DD67D1B48497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6BFD787D-4F9D-8B09-3A74-A3A4227C2B96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23D9566C-FE82-F1B1-E0DC-9C7FA5223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73FF79EA-43E7-24A7-059C-79D3E6AF9982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41591F7F-CB67-0335-02F8-6272F7DAF303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FDDA5183-3E2E-CB52-450B-9443795FC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EC67412A-E4EE-FD7E-852A-D193CE447C85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277442D7-FA1E-ADDD-D427-0A005065A819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Sieć z wypełnieniem pełnym">
              <a:extLst>
                <a:ext uri="{FF2B5EF4-FFF2-40B4-BE49-F238E27FC236}">
                  <a16:creationId xmlns:a16="http://schemas.microsoft.com/office/drawing/2014/main" id="{88545FEA-6DBB-D056-4845-D8C56C207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94363434-11F7-7AD8-DE45-2057066F5983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C8F84C8D-4A24-D60B-6EAE-122829E98E7D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Procesor z wypełnieniem pełnym">
              <a:extLst>
                <a:ext uri="{FF2B5EF4-FFF2-40B4-BE49-F238E27FC236}">
                  <a16:creationId xmlns:a16="http://schemas.microsoft.com/office/drawing/2014/main" id="{29F547D5-7E80-C2CC-607C-354D3F6FD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845DAAE8-B905-98BC-EAB4-C85E82578E10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37BB4726-9093-C0F1-9B7F-676440910C5E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Tarcza — znacznik wyboru z wypełnieniem pełnym">
              <a:extLst>
                <a:ext uri="{FF2B5EF4-FFF2-40B4-BE49-F238E27FC236}">
                  <a16:creationId xmlns:a16="http://schemas.microsoft.com/office/drawing/2014/main" id="{B6B64FED-AD56-A29D-6C9B-D40EB848A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641A4E0-02C3-13A0-2B9F-315DD4EFB09F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2546E0D-9664-7FCB-833E-DB8CDDC8F601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6F79F10C-DE8B-E32E-0FB9-2F6180316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0A4E9A18-4603-34FD-6932-E2F32AAA78CC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FC18D272-19B6-D261-CCC1-B14E6F7A6C68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B4E04398-8212-AE26-DA01-06B67029C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32930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P</a:t>
            </a:r>
            <a:r>
              <a:rPr sz="3200">
                <a:solidFill>
                  <a:srgbClr val="FFFFFF"/>
                </a:solidFill>
              </a:rPr>
              <a:t>ARTIAL AGONISTS AND ANTAGONISTS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⚖️ Partial agonists activate incompletely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18141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🚫 Antagonists block receptor function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41101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Functional diversity despite binding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A58A6C61-BDD9-CF4A-333E-6F7420A3D0F5}"/>
              </a:ext>
            </a:extLst>
          </p:cNvPr>
          <p:cNvSpPr/>
          <p:nvPr/>
        </p:nvSpPr>
        <p:spPr>
          <a:xfrm>
            <a:off x="-29359" y="-4671073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A7DBA075-EF8A-15A6-A417-98E9ADEA343F}"/>
              </a:ext>
            </a:extLst>
          </p:cNvPr>
          <p:cNvGrpSpPr/>
          <p:nvPr/>
        </p:nvGrpSpPr>
        <p:grpSpPr>
          <a:xfrm>
            <a:off x="541983" y="1318027"/>
            <a:ext cx="618690" cy="614193"/>
            <a:chOff x="857671" y="1015456"/>
            <a:chExt cx="618690" cy="614193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8FB975F6-0253-A2C2-EB49-E57969B7B1EB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oła zębate z wypełnieniem pełnym">
              <a:extLst>
                <a:ext uri="{FF2B5EF4-FFF2-40B4-BE49-F238E27FC236}">
                  <a16:creationId xmlns:a16="http://schemas.microsoft.com/office/drawing/2014/main" id="{B9F3B0E2-7F64-B8A9-49A8-F39755665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596D5D1C-E22F-CF4B-85B7-03B31D20DAC8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70CE1DA0-7695-9966-4685-8A5D49FF0228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F09CBE40-82D2-E4A3-1514-267F05B96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433DE878-3A0F-A637-F90D-A360E29D748E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4263990B-51A7-28CD-3907-D340B7DD66BF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F4D20256-D67E-F8C3-8B1E-5C20A4A42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7A122559-DA8A-5177-6324-8E0E5937DB2E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ED5CBFE1-91C7-67D9-6536-E27CF56D9AC2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Sieć z wypełnieniem pełnym">
              <a:extLst>
                <a:ext uri="{FF2B5EF4-FFF2-40B4-BE49-F238E27FC236}">
                  <a16:creationId xmlns:a16="http://schemas.microsoft.com/office/drawing/2014/main" id="{278FD8F9-790D-63C6-34CE-E61F9D4A2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CFFD8104-B797-ABA0-2A6D-E2C952F941FB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7D6580C5-AEBC-E637-6CC3-FC4CCE5AFC22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Procesor z wypełnieniem pełnym">
              <a:extLst>
                <a:ext uri="{FF2B5EF4-FFF2-40B4-BE49-F238E27FC236}">
                  <a16:creationId xmlns:a16="http://schemas.microsoft.com/office/drawing/2014/main" id="{6D72BAE9-E2B9-4003-BED4-9570665D2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C6E1DD05-B0EC-1D62-A5EB-9B143597D1A6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E916CAEB-6F08-C620-1893-0E54F40AF6B9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Tarcza — znacznik wyboru z wypełnieniem pełnym">
              <a:extLst>
                <a:ext uri="{FF2B5EF4-FFF2-40B4-BE49-F238E27FC236}">
                  <a16:creationId xmlns:a16="http://schemas.microsoft.com/office/drawing/2014/main" id="{06F9BF9F-5877-30A9-A073-567B41751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906DEEE7-7216-4C91-421C-D4F0E20A33C1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E0E47B38-0FD4-0D5A-8036-ADC801FF7004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2DB60711-3BE9-15B5-5813-3D1098BE5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B19A118A-C78A-1A8E-668F-4B6BE09A71C0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E18BBFFB-471C-096C-A31A-38464366CA90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A97858FE-0E80-6BBF-A7BD-C4813D6DC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  <p:pic>
        <p:nvPicPr>
          <p:cNvPr id="5122" name="Picture 2" descr="Dose-response curves depicting the activity profile of different ligand ...">
            <a:extLst>
              <a:ext uri="{FF2B5EF4-FFF2-40B4-BE49-F238E27FC236}">
                <a16:creationId xmlns:a16="http://schemas.microsoft.com/office/drawing/2014/main" id="{1F04617D-652C-297B-C873-F3DD513A69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5" t="5396"/>
          <a:stretch>
            <a:fillRect/>
          </a:stretch>
        </p:blipFill>
        <p:spPr bwMode="auto">
          <a:xfrm>
            <a:off x="1244765" y="891898"/>
            <a:ext cx="7623829" cy="411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T</a:t>
            </a:r>
            <a:r>
              <a:rPr sz="3200">
                <a:solidFill>
                  <a:srgbClr val="FFFFFF"/>
                </a:solidFill>
              </a:rPr>
              <a:t>IME DEPENDENCE OF DRUG ACTION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⏱️ Delayed onset and long-lasting effects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18141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📉 Accumulation and tolerance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41101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🧮 Dynamics beyond static measures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FDE29B37-E6DC-4B93-8C4D-67632243DA1E}"/>
              </a:ext>
            </a:extLst>
          </p:cNvPr>
          <p:cNvSpPr/>
          <p:nvPr/>
        </p:nvSpPr>
        <p:spPr>
          <a:xfrm>
            <a:off x="-29359" y="-4671073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125DFDE4-85C0-121A-447F-0536DDA7B5F7}"/>
              </a:ext>
            </a:extLst>
          </p:cNvPr>
          <p:cNvGrpSpPr/>
          <p:nvPr/>
        </p:nvGrpSpPr>
        <p:grpSpPr>
          <a:xfrm>
            <a:off x="541983" y="1318027"/>
            <a:ext cx="618690" cy="614193"/>
            <a:chOff x="857671" y="1015456"/>
            <a:chExt cx="618690" cy="614193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937E59B9-EF3C-B2DA-8A14-CD049627A8F9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oła zębate z wypełnieniem pełnym">
              <a:extLst>
                <a:ext uri="{FF2B5EF4-FFF2-40B4-BE49-F238E27FC236}">
                  <a16:creationId xmlns:a16="http://schemas.microsoft.com/office/drawing/2014/main" id="{40D8DB47-5EF3-0049-A521-2A2FC78E3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94EAE1DD-D7E3-8EFD-7D3F-1580AEBDDB41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9059FBDF-75A7-A6F6-1A7A-6C0CA61E5D92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FB4A3B1E-D281-DF5F-0517-1D052465E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0C19990E-9220-DFB4-C74E-FB07B3F0E735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30A6821F-2C6F-237B-3C17-D7F2F4117686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F5ED9A86-46A8-A049-B1EC-AFFF4D4BC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A844B436-01CA-9D1C-3512-638D7B3FE2EE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88D6774E-D9AA-45D9-3657-133D16A6927A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Sieć z wypełnieniem pełnym">
              <a:extLst>
                <a:ext uri="{FF2B5EF4-FFF2-40B4-BE49-F238E27FC236}">
                  <a16:creationId xmlns:a16="http://schemas.microsoft.com/office/drawing/2014/main" id="{B471C082-4019-D61C-CDE7-DF8A2608A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FC69BDF4-D7DE-C44A-D419-621B5E9730E1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A9047BEE-C1B7-E973-C04A-79EB28F53C50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Procesor z wypełnieniem pełnym">
              <a:extLst>
                <a:ext uri="{FF2B5EF4-FFF2-40B4-BE49-F238E27FC236}">
                  <a16:creationId xmlns:a16="http://schemas.microsoft.com/office/drawing/2014/main" id="{5C76E7E7-FEE8-C8E0-1963-30FCFCEE4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A40B0DA7-3251-4583-FB2B-4F20AE5ECC6C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EDBD4412-0CBB-B1D8-DF71-4392350CBE5B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Tarcza — znacznik wyboru z wypełnieniem pełnym">
              <a:extLst>
                <a:ext uri="{FF2B5EF4-FFF2-40B4-BE49-F238E27FC236}">
                  <a16:creationId xmlns:a16="http://schemas.microsoft.com/office/drawing/2014/main" id="{56E0DAE3-5159-D592-D667-4C96445EE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92F8A85B-2BAD-CB1A-BEBB-74E19AE4BADE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7089F5F4-AAF3-6F80-7850-EF5CF71841C7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21FD517A-C981-974A-B169-C27BDD36D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EE186B90-4ADF-0061-40A5-4A864CC0D3E7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85D511AF-81E5-DB58-507A-9F7AE9B79235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CC31EB7B-E4B0-EEF8-C1B3-939CC4AED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K</a:t>
            </a:r>
            <a:r>
              <a:rPr sz="3200">
                <a:solidFill>
                  <a:srgbClr val="FFFFFF"/>
                </a:solidFill>
              </a:rPr>
              <a:t>D VS EC50: WHY THEY DIFFER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🔗 Kd reflects binding thermodynamics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EC50 reflects system-level response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Context separates the two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37F76C12-A825-A872-8F82-AFA72308DC3D}"/>
              </a:ext>
            </a:extLst>
          </p:cNvPr>
          <p:cNvSpPr/>
          <p:nvPr/>
        </p:nvSpPr>
        <p:spPr>
          <a:xfrm>
            <a:off x="-29359" y="-4671073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75F8F5AB-BB85-BB4C-3E57-8DDFDAE944D3}"/>
              </a:ext>
            </a:extLst>
          </p:cNvPr>
          <p:cNvGrpSpPr/>
          <p:nvPr/>
        </p:nvGrpSpPr>
        <p:grpSpPr>
          <a:xfrm>
            <a:off x="541983" y="1318027"/>
            <a:ext cx="618690" cy="614193"/>
            <a:chOff x="857671" y="1015456"/>
            <a:chExt cx="618690" cy="614193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F84810B6-5D59-4DBD-9473-6C8252344482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oła zębate z wypełnieniem pełnym">
              <a:extLst>
                <a:ext uri="{FF2B5EF4-FFF2-40B4-BE49-F238E27FC236}">
                  <a16:creationId xmlns:a16="http://schemas.microsoft.com/office/drawing/2014/main" id="{B653B5A6-BD88-1C09-1E01-857019A56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E4D55BD7-6AF5-51CF-DB6C-AD7F042C7A93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6B937008-DC1F-736B-A04D-2CC132DE5221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55E37FC4-1733-8066-23F0-7DD247218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B5E5BDD7-71E4-740F-00D2-C46E7BF2D240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06AFA897-6350-3EA1-33F1-0CE23244EAA2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11AB4997-4A2A-6EBA-443B-10B67F898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BB8F078E-FC7E-913D-B7FE-A527268280E8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E5407A42-0AF0-06E4-B30B-3F2048020DCA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Sieć z wypełnieniem pełnym">
              <a:extLst>
                <a:ext uri="{FF2B5EF4-FFF2-40B4-BE49-F238E27FC236}">
                  <a16:creationId xmlns:a16="http://schemas.microsoft.com/office/drawing/2014/main" id="{1B6FC5C4-EDC9-5AD8-0CF3-F63DB3C5E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A6A273C-B64C-34D9-6DED-A94D9B2696AF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A1260ACE-39BA-82BC-4AC1-A62B16186E7A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Procesor z wypełnieniem pełnym">
              <a:extLst>
                <a:ext uri="{FF2B5EF4-FFF2-40B4-BE49-F238E27FC236}">
                  <a16:creationId xmlns:a16="http://schemas.microsoft.com/office/drawing/2014/main" id="{DE5BB564-C5FD-EF6E-3099-93D381F44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E2C86159-C798-5D6E-0454-80AC875A0C25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EC96FCBF-9807-5939-972E-FEB7CCDDA89A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Tarcza — znacznik wyboru z wypełnieniem pełnym">
              <a:extLst>
                <a:ext uri="{FF2B5EF4-FFF2-40B4-BE49-F238E27FC236}">
                  <a16:creationId xmlns:a16="http://schemas.microsoft.com/office/drawing/2014/main" id="{A31FFA93-9089-EE29-94F6-6F0820237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C4216AA7-6FB2-84C1-6146-9A8224BFAB8F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04FFF45B-AE83-799F-6DB1-85300FBD4A79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FD297004-CA66-40A2-41E5-D54B3AEFF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532B435C-FDCD-D232-BF68-04ED205E9A92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FFF320A9-3707-5504-00B1-E37F1D972E96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9103500A-CF97-E9CC-8D0D-0915ED70C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316759" y="182880"/>
            <a:ext cx="542488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M</a:t>
            </a:r>
            <a:r>
              <a:rPr sz="3200" dirty="0">
                <a:solidFill>
                  <a:srgbClr val="FFFFFF"/>
                </a:solidFill>
              </a:rPr>
              <a:t>ODELING DRUG RESPONSE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📐 Mathematical models simplify biology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🔄 Feedback introduces nonlinearity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Useful abstractions, not full reality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A0AF5F64-8D53-A11C-2C55-3ED17649DB8C}"/>
              </a:ext>
            </a:extLst>
          </p:cNvPr>
          <p:cNvSpPr/>
          <p:nvPr/>
        </p:nvSpPr>
        <p:spPr>
          <a:xfrm>
            <a:off x="-29359" y="-4671073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9D284E35-1C98-13AE-D7E9-F0A33AB9D561}"/>
              </a:ext>
            </a:extLst>
          </p:cNvPr>
          <p:cNvGrpSpPr/>
          <p:nvPr/>
        </p:nvGrpSpPr>
        <p:grpSpPr>
          <a:xfrm>
            <a:off x="541983" y="1318027"/>
            <a:ext cx="618690" cy="614193"/>
            <a:chOff x="857671" y="1015456"/>
            <a:chExt cx="618690" cy="614193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EFF1F8AE-BAEC-9C59-CA71-7BAA175890C7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Koła zębate z wypełnieniem pełnym">
              <a:extLst>
                <a:ext uri="{FF2B5EF4-FFF2-40B4-BE49-F238E27FC236}">
                  <a16:creationId xmlns:a16="http://schemas.microsoft.com/office/drawing/2014/main" id="{0263C197-77E6-0FF7-3B3B-153D5DD51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30502E93-7380-96F0-1E3A-6C0B3959AC49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F47358FC-FFF1-BBFF-450F-CA61EFC746BF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E860FB42-1743-BDDB-B892-AF4B4705F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C418BFE6-4F1D-0D3B-AA45-83D5B70D1603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E7D7D9D3-E580-17F6-D8A5-05EA918AA56A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2D304135-80BE-B214-1003-E9B9C6551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717FC699-524B-221F-63C0-D2FF985D6748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D0B28948-39E4-2F6E-4E0B-8BADD697764D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Sieć z wypełnieniem pełnym">
              <a:extLst>
                <a:ext uri="{FF2B5EF4-FFF2-40B4-BE49-F238E27FC236}">
                  <a16:creationId xmlns:a16="http://schemas.microsoft.com/office/drawing/2014/main" id="{432024FF-BB1E-7CB8-9B62-876538BF4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8B145B0D-5D02-BE6C-580E-302C01C85C7C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F9B04079-9B17-9BAD-4E80-C7295AD85DE3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Procesor z wypełnieniem pełnym">
              <a:extLst>
                <a:ext uri="{FF2B5EF4-FFF2-40B4-BE49-F238E27FC236}">
                  <a16:creationId xmlns:a16="http://schemas.microsoft.com/office/drawing/2014/main" id="{02C552A4-C643-34D7-D9DF-9CE909CC3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A52F5FE4-E02F-C4DD-4099-41437800294D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2C334E04-062C-9CFD-4B6E-236F3D3365D0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Tarcza — znacznik wyboru z wypełnieniem pełnym">
              <a:extLst>
                <a:ext uri="{FF2B5EF4-FFF2-40B4-BE49-F238E27FC236}">
                  <a16:creationId xmlns:a16="http://schemas.microsoft.com/office/drawing/2014/main" id="{8F7A962A-4AE1-1B41-B67A-0FC1BDA68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4C845ABE-2778-6811-9A0E-19F168EC28B5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77C76054-B62A-715E-DD2D-AD37F42B2567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2EFD9F6E-FD8C-6B38-C22A-E7D3C5BD2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3573602-B659-E778-E10E-66ABC5BB46BD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A55DE116-B42F-093D-ACAC-8CD52B2E6D30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F5FB2056-B7FE-B921-2534-3DF668DFE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3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O</a:t>
            </a:r>
            <a:r>
              <a:rPr sz="3200">
                <a:solidFill>
                  <a:srgbClr val="000000"/>
                </a:solidFill>
              </a:rPr>
              <a:t>NE DRUG, MANY TARGETS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🎯 Drugs rarely interact with a single protein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02587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🔀 Molecular similarity drives multi-target binding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91307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🧠 </a:t>
            </a:r>
            <a:r>
              <a:rPr dirty="0" err="1"/>
              <a:t>Polypharmacology</a:t>
            </a:r>
            <a:r>
              <a:rPr dirty="0"/>
              <a:t> is the rule, not the exception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C1E6D9C0-9FF4-7E83-1C33-38D1B66B34E1}"/>
              </a:ext>
            </a:extLst>
          </p:cNvPr>
          <p:cNvSpPr/>
          <p:nvPr/>
        </p:nvSpPr>
        <p:spPr>
          <a:xfrm>
            <a:off x="-29359" y="-4028822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19" name="Grupa 18">
            <a:extLst>
              <a:ext uri="{FF2B5EF4-FFF2-40B4-BE49-F238E27FC236}">
                <a16:creationId xmlns:a16="http://schemas.microsoft.com/office/drawing/2014/main" id="{E43426E0-D128-67C9-0666-FC28C771510F}"/>
              </a:ext>
            </a:extLst>
          </p:cNvPr>
          <p:cNvGrpSpPr/>
          <p:nvPr/>
        </p:nvGrpSpPr>
        <p:grpSpPr>
          <a:xfrm>
            <a:off x="548673" y="1951559"/>
            <a:ext cx="612000" cy="621091"/>
            <a:chOff x="864361" y="1674579"/>
            <a:chExt cx="612000" cy="621091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D45C43E1-7176-7A50-A7DC-5EEB25771A9A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ieć z wypełnieniem pełnym">
              <a:extLst>
                <a:ext uri="{FF2B5EF4-FFF2-40B4-BE49-F238E27FC236}">
                  <a16:creationId xmlns:a16="http://schemas.microsoft.com/office/drawing/2014/main" id="{5DB349E1-428D-0363-9617-54CD4834F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34" name="Grupa 33">
            <a:extLst>
              <a:ext uri="{FF2B5EF4-FFF2-40B4-BE49-F238E27FC236}">
                <a16:creationId xmlns:a16="http://schemas.microsoft.com/office/drawing/2014/main" id="{132E1642-9CF8-5C42-38C6-63F128F42841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1616F562-DBA6-6D74-FCFD-E1F0E2D42DDB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6" name="Grafika 35" descr="Homeopatia z wypełnieniem pełnym">
              <a:extLst>
                <a:ext uri="{FF2B5EF4-FFF2-40B4-BE49-F238E27FC236}">
                  <a16:creationId xmlns:a16="http://schemas.microsoft.com/office/drawing/2014/main" id="{DE4C5FE3-8BD9-9028-00AB-A6B63E81B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37" name="Grupa 36">
            <a:extLst>
              <a:ext uri="{FF2B5EF4-FFF2-40B4-BE49-F238E27FC236}">
                <a16:creationId xmlns:a16="http://schemas.microsoft.com/office/drawing/2014/main" id="{47E8E0DE-6DFE-BA32-75C5-3E7AE2FC6CE0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38" name="Owal 37">
              <a:extLst>
                <a:ext uri="{FF2B5EF4-FFF2-40B4-BE49-F238E27FC236}">
                  <a16:creationId xmlns:a16="http://schemas.microsoft.com/office/drawing/2014/main" id="{827B0E7C-9D8E-F816-9676-37F1DFAB507D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9" name="Grafika 38" descr="Szkło powiększające z wypełnieniem pełnym">
              <a:extLst>
                <a:ext uri="{FF2B5EF4-FFF2-40B4-BE49-F238E27FC236}">
                  <a16:creationId xmlns:a16="http://schemas.microsoft.com/office/drawing/2014/main" id="{DA16BB64-721E-2614-AC44-D35962577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40" name="Grupa 39">
            <a:extLst>
              <a:ext uri="{FF2B5EF4-FFF2-40B4-BE49-F238E27FC236}">
                <a16:creationId xmlns:a16="http://schemas.microsoft.com/office/drawing/2014/main" id="{4BC3CB92-5055-F322-DFF8-503DE28AB0B4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2C3C9F69-225E-FE76-A337-C38E19C92057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2" name="Grafika 41" descr="Koła zębate z wypełnieniem pełnym">
              <a:extLst>
                <a:ext uri="{FF2B5EF4-FFF2-40B4-BE49-F238E27FC236}">
                  <a16:creationId xmlns:a16="http://schemas.microsoft.com/office/drawing/2014/main" id="{4BC24B0C-ED8B-4A95-6AFD-DED871AF5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71A5BFD0-F4C7-DAB7-4413-6920EB484F58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6DC35B92-E677-E484-947C-5218BDCDAB82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8" name="Grafika 47" descr="Procesor z wypełnieniem pełnym">
              <a:extLst>
                <a:ext uri="{FF2B5EF4-FFF2-40B4-BE49-F238E27FC236}">
                  <a16:creationId xmlns:a16="http://schemas.microsoft.com/office/drawing/2014/main" id="{20F626C6-B9FF-043F-9B91-3560EB14F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49" name="Grupa 48">
            <a:extLst>
              <a:ext uri="{FF2B5EF4-FFF2-40B4-BE49-F238E27FC236}">
                <a16:creationId xmlns:a16="http://schemas.microsoft.com/office/drawing/2014/main" id="{7B669AEF-19C7-7272-6097-DC3969EFBB00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87B1C341-4589-E0B3-21F4-31F3A05BD80D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1" name="Grafika 50" descr="Tarcza — znacznik wyboru z wypełnieniem pełnym">
              <a:extLst>
                <a:ext uri="{FF2B5EF4-FFF2-40B4-BE49-F238E27FC236}">
                  <a16:creationId xmlns:a16="http://schemas.microsoft.com/office/drawing/2014/main" id="{299152E8-4F3B-42EC-D5C1-CA9A9B37E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52" name="Grupa 51">
            <a:extLst>
              <a:ext uri="{FF2B5EF4-FFF2-40B4-BE49-F238E27FC236}">
                <a16:creationId xmlns:a16="http://schemas.microsoft.com/office/drawing/2014/main" id="{BAB9EEAE-A4CA-E414-E9B1-47CB7C9E0503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53" name="Owal 52">
              <a:extLst>
                <a:ext uri="{FF2B5EF4-FFF2-40B4-BE49-F238E27FC236}">
                  <a16:creationId xmlns:a16="http://schemas.microsoft.com/office/drawing/2014/main" id="{F8EE2D6A-6FC3-EC6D-C51C-C56A2BDA063C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4" name="Grafika 53" descr="DNA z wypełnieniem pełnym">
              <a:extLst>
                <a:ext uri="{FF2B5EF4-FFF2-40B4-BE49-F238E27FC236}">
                  <a16:creationId xmlns:a16="http://schemas.microsoft.com/office/drawing/2014/main" id="{85A11E8F-5B3C-6A46-9631-0A504CFAA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55" name="Grupa 54">
            <a:extLst>
              <a:ext uri="{FF2B5EF4-FFF2-40B4-BE49-F238E27FC236}">
                <a16:creationId xmlns:a16="http://schemas.microsoft.com/office/drawing/2014/main" id="{B7C1F9AE-B09B-D5B4-152F-6111EB67F26E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56" name="Owal 55">
              <a:extLst>
                <a:ext uri="{FF2B5EF4-FFF2-40B4-BE49-F238E27FC236}">
                  <a16:creationId xmlns:a16="http://schemas.microsoft.com/office/drawing/2014/main" id="{7700A91B-2248-74C7-014E-1BD209CE8203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7" name="Grafika 56" descr="Medycyna z wypełnieniem pełnym">
              <a:extLst>
                <a:ext uri="{FF2B5EF4-FFF2-40B4-BE49-F238E27FC236}">
                  <a16:creationId xmlns:a16="http://schemas.microsoft.com/office/drawing/2014/main" id="{B90FC146-3A72-0683-F490-2782B7825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3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O</a:t>
            </a:r>
            <a:r>
              <a:rPr sz="3200">
                <a:solidFill>
                  <a:srgbClr val="000000"/>
                </a:solidFill>
              </a:rPr>
              <a:t>FF-TARGET BINDING AND SIDE EFFECTS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099500"/>
            <a:ext cx="3153659" cy="1491343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⚠️ Unintended targets cause adverse effects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599" y="2688139"/>
            <a:ext cx="3117659" cy="1491343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🧬 Off-targets often belong to protein families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4267287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📉 Side effects limit therapeutic window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8D7007A9-6F76-9B54-A388-50746AA16404}"/>
              </a:ext>
            </a:extLst>
          </p:cNvPr>
          <p:cNvSpPr/>
          <p:nvPr/>
        </p:nvSpPr>
        <p:spPr>
          <a:xfrm>
            <a:off x="-29359" y="-4028822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1D191C34-F589-9D89-7728-50D85E360C01}"/>
              </a:ext>
            </a:extLst>
          </p:cNvPr>
          <p:cNvGrpSpPr/>
          <p:nvPr/>
        </p:nvGrpSpPr>
        <p:grpSpPr>
          <a:xfrm>
            <a:off x="548673" y="1951559"/>
            <a:ext cx="612000" cy="621091"/>
            <a:chOff x="864361" y="1674579"/>
            <a:chExt cx="612000" cy="621091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9EC7B543-7562-0809-C6D7-EB7EAE3F1AF7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Sieć z wypełnieniem pełnym">
              <a:extLst>
                <a:ext uri="{FF2B5EF4-FFF2-40B4-BE49-F238E27FC236}">
                  <a16:creationId xmlns:a16="http://schemas.microsoft.com/office/drawing/2014/main" id="{11299FEF-5EB0-E296-9E0C-C104D3159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81DFD6C0-25CA-FAA7-5D5A-A37EC045397F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E2B412AC-11E4-1936-E7D2-7310EE4D7113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8D9B3A9C-BA31-A81B-897E-51EEFC0F8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07DD905C-95FC-7E4E-D47F-1045FDBD1079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28E3583C-2C20-1E97-4591-D4304795A086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A046340F-9183-E9FB-7142-D30867655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0C45C6F1-1F5D-C5B3-88E2-BB9A7FAEB6ED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836D006D-C2B2-0E91-6C87-7AB5C2C59890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ła zębate z wypełnieniem pełnym">
              <a:extLst>
                <a:ext uri="{FF2B5EF4-FFF2-40B4-BE49-F238E27FC236}">
                  <a16:creationId xmlns:a16="http://schemas.microsoft.com/office/drawing/2014/main" id="{E3E778D8-A952-E792-30CA-4A56DC41E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3140B272-E1D3-2B4C-AC29-38340D8329C3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4F83E73F-BA5C-E300-C4B6-9EBC97C01F39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Procesor z wypełnieniem pełnym">
              <a:extLst>
                <a:ext uri="{FF2B5EF4-FFF2-40B4-BE49-F238E27FC236}">
                  <a16:creationId xmlns:a16="http://schemas.microsoft.com/office/drawing/2014/main" id="{8F39B1CE-515A-1010-DD6E-18F412ADD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8A2278C5-5407-20A0-AD67-37ACECF65E87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3C8C5BB9-7A17-8B0F-9F16-BF1737F6D1AD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Tarcza — znacznik wyboru z wypełnieniem pełnym">
              <a:extLst>
                <a:ext uri="{FF2B5EF4-FFF2-40B4-BE49-F238E27FC236}">
                  <a16:creationId xmlns:a16="http://schemas.microsoft.com/office/drawing/2014/main" id="{28BB8C04-9DEB-714B-F214-45AD6BD8D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7D8A99A6-7AC4-7D14-EF54-E8DADBB3F1E0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F5A71FD3-BFD9-532A-5462-298BC1218039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285E2CF1-8ACF-59EA-9500-F1D558273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768B610B-FE54-1CE6-AAE5-A2DA6258823F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2E708CC0-F560-12F0-5E3E-C4E2D4D2DE03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F5A47288-D01A-2C96-B016-A81707086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  <p:pic>
        <p:nvPicPr>
          <p:cNvPr id="32" name="Obraz 31" descr="Obraz zawierający tekst, zrzut ekranu, krąg&#10;&#10;Zawartość wygenerowana przez AI może być niepoprawna.">
            <a:extLst>
              <a:ext uri="{FF2B5EF4-FFF2-40B4-BE49-F238E27FC236}">
                <a16:creationId xmlns:a16="http://schemas.microsoft.com/office/drawing/2014/main" id="{142B292C-4F4D-6950-064B-52CEC49DBF3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54744" y="1267609"/>
            <a:ext cx="4092055" cy="2793931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3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B</a:t>
            </a:r>
            <a:r>
              <a:rPr sz="3200">
                <a:solidFill>
                  <a:srgbClr val="000000"/>
                </a:solidFill>
              </a:rPr>
              <a:t>ENEFICIAL POLYPHARMACOLOGY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Multiple targets can enhance efficacy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Common in cancer and CNS therapies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🕸️ Desired effects may be network-level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EAFA3035-B403-8C52-A971-093B6ACAAF86}"/>
              </a:ext>
            </a:extLst>
          </p:cNvPr>
          <p:cNvSpPr/>
          <p:nvPr/>
        </p:nvSpPr>
        <p:spPr>
          <a:xfrm>
            <a:off x="-29359" y="-4028822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02D897BB-7ED5-F517-02E9-F186CCEB31C4}"/>
              </a:ext>
            </a:extLst>
          </p:cNvPr>
          <p:cNvGrpSpPr/>
          <p:nvPr/>
        </p:nvGrpSpPr>
        <p:grpSpPr>
          <a:xfrm>
            <a:off x="548673" y="1951559"/>
            <a:ext cx="612000" cy="621091"/>
            <a:chOff x="864361" y="1674579"/>
            <a:chExt cx="612000" cy="621091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31198EFF-49A6-10D8-59FF-F5B9A22085D0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Sieć z wypełnieniem pełnym">
              <a:extLst>
                <a:ext uri="{FF2B5EF4-FFF2-40B4-BE49-F238E27FC236}">
                  <a16:creationId xmlns:a16="http://schemas.microsoft.com/office/drawing/2014/main" id="{3C2986C5-4FAA-9A53-3DD1-23E5F08E7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D75DDE2D-A6A1-D5AB-1363-529C21C28C30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F729ED0D-F55A-37BA-D3A8-1ED0EF91D321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2FFAE157-B8E1-B2E8-E490-4AA62291E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3C7121CE-0167-50CD-BC98-937B4B2CA566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E986BC7D-9BD3-1E3E-3DB9-941B5F504DA8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B4FF1990-26EB-FCD8-0CA0-02AB68332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7305B97A-CEE9-DF65-93F4-1C7F07B85CFA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7F7F4AD3-601C-3B2F-0486-69C2671C8AE8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ła zębate z wypełnieniem pełnym">
              <a:extLst>
                <a:ext uri="{FF2B5EF4-FFF2-40B4-BE49-F238E27FC236}">
                  <a16:creationId xmlns:a16="http://schemas.microsoft.com/office/drawing/2014/main" id="{AAA4E322-1DB3-5D9D-3FC2-2DA778839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8D791225-2D9D-F7B2-5DCF-08F540F04B3E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1908FBF2-4051-6E69-95A0-763CE9E095F8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Procesor z wypełnieniem pełnym">
              <a:extLst>
                <a:ext uri="{FF2B5EF4-FFF2-40B4-BE49-F238E27FC236}">
                  <a16:creationId xmlns:a16="http://schemas.microsoft.com/office/drawing/2014/main" id="{23C0ABB3-D094-E293-33E2-7400A71DB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CBAD566E-3AE2-A034-3516-060B0D5F855B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E07FBDF4-4B00-3E33-290B-3A217846392E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Tarcza — znacznik wyboru z wypełnieniem pełnym">
              <a:extLst>
                <a:ext uri="{FF2B5EF4-FFF2-40B4-BE49-F238E27FC236}">
                  <a16:creationId xmlns:a16="http://schemas.microsoft.com/office/drawing/2014/main" id="{94E229CD-0359-8111-B9DC-1CA0517B2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87CA1715-A0BD-F229-3769-4BE42612AD7D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816298EA-4CE9-2A5D-82C1-005AA9AB826C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D35565E0-5143-96FE-3614-A7D25CB1E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75FC3171-4073-38C2-323B-D9225EE48F58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800585D4-CBB6-D7F6-DD1A-DDC0BFEB6027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D4DAF1BC-F826-5504-259C-A79BE5E8A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3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D</a:t>
            </a:r>
            <a:r>
              <a:rPr sz="3200">
                <a:solidFill>
                  <a:srgbClr val="000000"/>
                </a:solidFill>
              </a:rPr>
              <a:t>RUGS AS NETWORK PERTURBATIONS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🕸️ Targets are embedded in biological networks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18141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📈 Small molecular effects can propagate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41101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Systems biology explains emergent responses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41054680-1D85-BD4D-FCE6-9C1355E9A6EE}"/>
              </a:ext>
            </a:extLst>
          </p:cNvPr>
          <p:cNvSpPr/>
          <p:nvPr/>
        </p:nvSpPr>
        <p:spPr>
          <a:xfrm>
            <a:off x="-29359" y="-4028822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2F6B19A7-901C-D333-58D4-EAD255A3C3A6}"/>
              </a:ext>
            </a:extLst>
          </p:cNvPr>
          <p:cNvGrpSpPr/>
          <p:nvPr/>
        </p:nvGrpSpPr>
        <p:grpSpPr>
          <a:xfrm>
            <a:off x="548673" y="1951559"/>
            <a:ext cx="612000" cy="621091"/>
            <a:chOff x="864361" y="1674579"/>
            <a:chExt cx="612000" cy="621091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C470A5C3-E0FB-67A6-D791-EA00A9FC1E9F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Sieć z wypełnieniem pełnym">
              <a:extLst>
                <a:ext uri="{FF2B5EF4-FFF2-40B4-BE49-F238E27FC236}">
                  <a16:creationId xmlns:a16="http://schemas.microsoft.com/office/drawing/2014/main" id="{7D07BAEA-7828-7C97-C44D-E4D825FEA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E428ED96-0F54-8CCB-BD5C-D50B15AB112F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27AE0BEC-EF70-A027-CEF3-75DCDBC4CD84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6F4582B8-15FA-95F2-30F3-E3D46429E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F836BF5F-C9D5-7712-1E2B-4EED8DD6FDA6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265404AB-DB45-0795-79F3-7ACC7A58125E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2EE80FAB-EF67-9917-2280-AEBE6847B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2CD0F4F2-BE0E-63BF-8A7D-6ADDAD21EB90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844D27C2-66F7-B276-988E-C33F917ED4D6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ła zębate z wypełnieniem pełnym">
              <a:extLst>
                <a:ext uri="{FF2B5EF4-FFF2-40B4-BE49-F238E27FC236}">
                  <a16:creationId xmlns:a16="http://schemas.microsoft.com/office/drawing/2014/main" id="{07F31F60-2242-6068-4620-CE06471B4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3A70C3F6-4D02-F02A-9541-FE3DD0689116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2DBFE176-4EC6-7769-9055-A4AC4ACA6C06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Procesor z wypełnieniem pełnym">
              <a:extLst>
                <a:ext uri="{FF2B5EF4-FFF2-40B4-BE49-F238E27FC236}">
                  <a16:creationId xmlns:a16="http://schemas.microsoft.com/office/drawing/2014/main" id="{C43A43B5-0681-2C85-ABA4-9FACC45E6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961685D6-775D-3E50-C848-E49454D71689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9EB4A58A-92FA-B222-EF23-08D82BE8EFCF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Tarcza — znacznik wyboru z wypełnieniem pełnym">
              <a:extLst>
                <a:ext uri="{FF2B5EF4-FFF2-40B4-BE49-F238E27FC236}">
                  <a16:creationId xmlns:a16="http://schemas.microsoft.com/office/drawing/2014/main" id="{1CA72217-1D01-BDFE-E1B2-8FD4ACFCA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A357736-9B7D-2BBE-DFFC-8E177BD4475C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A3D31147-A509-EA28-778B-ADE96BADFA06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CDD99A14-BB60-643B-51E9-384F0987A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360F3358-DA9D-B4C7-6B97-D9F914FCDFF4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1DF85C08-E1A1-6398-D7D8-3A354D08FB32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30A44D6B-1B77-47E8-6EB2-21B3D4250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3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D</a:t>
            </a:r>
            <a:r>
              <a:rPr sz="3200">
                <a:solidFill>
                  <a:srgbClr val="000000"/>
                </a:solidFill>
              </a:rPr>
              <a:t>RUG–TARGET INTERACTION NETWORKS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🔗 Bipartite graphs of drugs and proteins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3401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Enable global reasoning about drug action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0A43471C-2FBB-0E95-0581-050B46DCC725}"/>
              </a:ext>
            </a:extLst>
          </p:cNvPr>
          <p:cNvSpPr/>
          <p:nvPr/>
        </p:nvSpPr>
        <p:spPr>
          <a:xfrm>
            <a:off x="-29359" y="-4028822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5228AC65-1CC9-20E9-3471-A4B50FF9A0D7}"/>
              </a:ext>
            </a:extLst>
          </p:cNvPr>
          <p:cNvGrpSpPr/>
          <p:nvPr/>
        </p:nvGrpSpPr>
        <p:grpSpPr>
          <a:xfrm>
            <a:off x="548673" y="1951559"/>
            <a:ext cx="612000" cy="621091"/>
            <a:chOff x="864361" y="1674579"/>
            <a:chExt cx="612000" cy="621091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CB991BBB-6ED3-907B-0224-BFB567632F33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Sieć z wypełnieniem pełnym">
              <a:extLst>
                <a:ext uri="{FF2B5EF4-FFF2-40B4-BE49-F238E27FC236}">
                  <a16:creationId xmlns:a16="http://schemas.microsoft.com/office/drawing/2014/main" id="{92A3BC12-6999-F9D8-5480-1C33E83B2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632B4EBE-2244-3A03-53C4-5AD1313C89DB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FEFC5590-8A4A-481A-6950-4543037FC5FD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A9912291-B0FF-85AF-D30C-2973DBB92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A03A8795-3BB7-3F62-AA9D-AEEA12BA3CAB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51C44BD5-0A14-943C-1E2C-B8F724AA0C47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F22EB3C5-F84A-3E78-6115-AD21E1CD0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D2A35F5B-7386-4F92-3790-137DB125BE01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8B063060-1BE1-B3FE-CE4E-F9574AB542B2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ła zębate z wypełnieniem pełnym">
              <a:extLst>
                <a:ext uri="{FF2B5EF4-FFF2-40B4-BE49-F238E27FC236}">
                  <a16:creationId xmlns:a16="http://schemas.microsoft.com/office/drawing/2014/main" id="{3B31F278-442F-C7AD-12E7-C93CC6F38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711E2321-3429-7068-3725-6C00124E49CE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5A942B8C-3C1D-ED6B-040A-154258845216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Procesor z wypełnieniem pełnym">
              <a:extLst>
                <a:ext uri="{FF2B5EF4-FFF2-40B4-BE49-F238E27FC236}">
                  <a16:creationId xmlns:a16="http://schemas.microsoft.com/office/drawing/2014/main" id="{A7B040B5-833C-1875-755D-212DAD7ED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2A48339E-9260-40A4-47CF-E5DA1677FB2E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29894D05-BD99-2CFC-781A-624E3FC316BD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Tarcza — znacznik wyboru z wypełnieniem pełnym">
              <a:extLst>
                <a:ext uri="{FF2B5EF4-FFF2-40B4-BE49-F238E27FC236}">
                  <a16:creationId xmlns:a16="http://schemas.microsoft.com/office/drawing/2014/main" id="{B66EF5C0-D3DF-8DDB-23C8-DC85B6366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53A783A0-716F-3EB0-3E63-645ED0F78ABC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02EA8EC3-BC41-2A33-95EE-9BB83DC07377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4120EC50-9C7D-1245-DBCF-14EE3E0DE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FA8518E5-D57A-13C9-58F2-F3F77A4826D5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5AC712E2-2144-7FF8-BF0D-62B18E967791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DF7C6CCF-100E-2E22-91FC-7B489F3F7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  <p:pic>
        <p:nvPicPr>
          <p:cNvPr id="8194" name="Picture 2" descr="Example of bipartite and projected networks. (a) A bipartite ...">
            <a:extLst>
              <a:ext uri="{FF2B5EF4-FFF2-40B4-BE49-F238E27FC236}">
                <a16:creationId xmlns:a16="http://schemas.microsoft.com/office/drawing/2014/main" id="{CDFDC7FB-D3AA-E75B-A610-E9F5C47034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62" b="51746"/>
          <a:stretch>
            <a:fillRect/>
          </a:stretch>
        </p:blipFill>
        <p:spPr bwMode="auto">
          <a:xfrm>
            <a:off x="2373086" y="3015202"/>
            <a:ext cx="5028157" cy="183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8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237938" y="182880"/>
            <a:ext cx="7582525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B</a:t>
            </a:r>
            <a:r>
              <a:rPr sz="3200" dirty="0">
                <a:solidFill>
                  <a:srgbClr val="FFFFFF"/>
                </a:solidFill>
              </a:rPr>
              <a:t>INDING </a:t>
            </a:r>
            <a:r>
              <a:rPr lang="pl-PL" sz="3200" dirty="0">
                <a:solidFill>
                  <a:srgbClr val="FFFFFF"/>
                </a:solidFill>
              </a:rPr>
              <a:t>– </a:t>
            </a:r>
            <a:r>
              <a:rPr sz="3200" dirty="0">
                <a:solidFill>
                  <a:srgbClr val="FFFFFF"/>
                </a:solidFill>
              </a:rPr>
              <a:t>NECESSARY</a:t>
            </a:r>
            <a:r>
              <a:rPr lang="pl-PL" sz="3200" dirty="0">
                <a:solidFill>
                  <a:srgbClr val="FFFFFF"/>
                </a:solidFill>
              </a:rPr>
              <a:t>, </a:t>
            </a:r>
            <a:r>
              <a:rPr sz="3200" dirty="0">
                <a:solidFill>
                  <a:srgbClr val="FFFFFF"/>
                </a:solidFill>
              </a:rPr>
              <a:t>NOT SUFFICIENT</a:t>
            </a:r>
          </a:p>
        </p:txBody>
      </p:sp>
      <p:sp>
        <p:nvSpPr>
          <p:cNvPr id="3" name="PointBox_0"/>
          <p:cNvSpPr/>
          <p:nvPr/>
        </p:nvSpPr>
        <p:spPr>
          <a:xfrm>
            <a:off x="1364910" y="1235568"/>
            <a:ext cx="2235063" cy="1832389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🔒 Binding does not guarantee efficacy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3280885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⏱️ Kinetics and exposure matter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4103845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📊 Functional response ≠ binding affinity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C844C8FA-CD55-6362-3D24-5C2F7225E53C}"/>
              </a:ext>
            </a:extLst>
          </p:cNvPr>
          <p:cNvSpPr/>
          <p:nvPr/>
        </p:nvSpPr>
        <p:spPr>
          <a:xfrm>
            <a:off x="-29359" y="-592293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36C0410C-C62B-E79D-79A2-39E158F42A5B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67994524-6573-727B-1F72-0325BD3F6156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Szkło powiększające z wypełnieniem pełnym">
              <a:extLst>
                <a:ext uri="{FF2B5EF4-FFF2-40B4-BE49-F238E27FC236}">
                  <a16:creationId xmlns:a16="http://schemas.microsoft.com/office/drawing/2014/main" id="{9288767C-6038-A8D3-13F0-DF896DC1B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7A452A94-5A5D-1FF0-38D4-F8BDCC6464F8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C1BFF44D-44E8-7E68-EBF5-E73FDE06F8FC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Koła zębate z wypełnieniem pełnym">
              <a:extLst>
                <a:ext uri="{FF2B5EF4-FFF2-40B4-BE49-F238E27FC236}">
                  <a16:creationId xmlns:a16="http://schemas.microsoft.com/office/drawing/2014/main" id="{4EFDB30C-96B3-09CB-333B-4884A3330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D425212-3938-037E-9661-96ACC12C4DF7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2F10B992-0C0F-87D9-5E1F-331763A62070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Sieć z wypełnieniem pełnym">
              <a:extLst>
                <a:ext uri="{FF2B5EF4-FFF2-40B4-BE49-F238E27FC236}">
                  <a16:creationId xmlns:a16="http://schemas.microsoft.com/office/drawing/2014/main" id="{54E6D418-35AD-9648-1678-2B4DB5A4A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7854C82A-CE61-2E68-9B90-29C343AC678F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F7DBCF60-1EED-A849-98DA-01205747BE62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Procesor z wypełnieniem pełnym">
              <a:extLst>
                <a:ext uri="{FF2B5EF4-FFF2-40B4-BE49-F238E27FC236}">
                  <a16:creationId xmlns:a16="http://schemas.microsoft.com/office/drawing/2014/main" id="{8F901C68-CE80-8224-8E75-9DE1B5CB4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9AFCDB61-156A-CB7B-A7DA-34CFEA44F3A8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02428D3C-40AB-7126-3D40-578E7CD70F06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Tarcza — znacznik wyboru z wypełnieniem pełnym">
              <a:extLst>
                <a:ext uri="{FF2B5EF4-FFF2-40B4-BE49-F238E27FC236}">
                  <a16:creationId xmlns:a16="http://schemas.microsoft.com/office/drawing/2014/main" id="{D9A3DC23-7E2C-A267-1121-D8C4557AA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70AB267F-AD70-08EB-F42B-F6C5BCCBBED7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83DF0F6-BEC9-D6D8-99C2-934DA8B70DA1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62F8D8C6-F600-99A5-33C9-26847DC4B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7E47B131-E9BF-1F62-FEEB-7DA3CCD2511A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4791AC25-A807-4FB5-E52A-219E1F0C7759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BD0C6736-C5C6-6A2E-A288-C1B5571DD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  <p:grpSp>
        <p:nvGrpSpPr>
          <p:cNvPr id="31" name="Grupa 30">
            <a:extLst>
              <a:ext uri="{FF2B5EF4-FFF2-40B4-BE49-F238E27FC236}">
                <a16:creationId xmlns:a16="http://schemas.microsoft.com/office/drawing/2014/main" id="{52F492D3-849E-78A2-ECC8-F7347966FF1F}"/>
              </a:ext>
            </a:extLst>
          </p:cNvPr>
          <p:cNvGrpSpPr/>
          <p:nvPr/>
        </p:nvGrpSpPr>
        <p:grpSpPr>
          <a:xfrm>
            <a:off x="548673" y="55349"/>
            <a:ext cx="649037" cy="612000"/>
            <a:chOff x="864361" y="-320972"/>
            <a:chExt cx="649037" cy="612000"/>
          </a:xfrm>
        </p:grpSpPr>
        <p:sp>
          <p:nvSpPr>
            <p:cNvPr id="32" name="Owal 31">
              <a:extLst>
                <a:ext uri="{FF2B5EF4-FFF2-40B4-BE49-F238E27FC236}">
                  <a16:creationId xmlns:a16="http://schemas.microsoft.com/office/drawing/2014/main" id="{DA80E2C6-59C6-B420-FDCF-B2CEB2F3EA40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3" name="Grafika 32" descr="Homeopatia z wypełnieniem pełnym">
              <a:extLst>
                <a:ext uri="{FF2B5EF4-FFF2-40B4-BE49-F238E27FC236}">
                  <a16:creationId xmlns:a16="http://schemas.microsoft.com/office/drawing/2014/main" id="{F0ADA948-D55E-2713-894A-4DE1C16EA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pic>
        <p:nvPicPr>
          <p:cNvPr id="35" name="Obraz 34" descr="Obraz zawierający zrzut ekranu, mapa&#10;&#10;Zawartość wygenerowana przez AI może być niepoprawna.">
            <a:extLst>
              <a:ext uri="{FF2B5EF4-FFF2-40B4-BE49-F238E27FC236}">
                <a16:creationId xmlns:a16="http://schemas.microsoft.com/office/drawing/2014/main" id="{6D499A7C-6C14-3470-B0DD-166D9FF8583B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b="1598"/>
          <a:stretch>
            <a:fillRect/>
          </a:stretch>
        </p:blipFill>
        <p:spPr>
          <a:xfrm>
            <a:off x="3755571" y="1109321"/>
            <a:ext cx="5159828" cy="1958636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3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3177571" y="182880"/>
            <a:ext cx="3703258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P</a:t>
            </a:r>
            <a:r>
              <a:rPr sz="3200" dirty="0">
                <a:solidFill>
                  <a:srgbClr val="000000"/>
                </a:solidFill>
              </a:rPr>
              <a:t>ROTEIN FAMILIES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Homologous proteins share binding sites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0205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🔀 Ligands often bind entire protein families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0881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📐 Family-aware models improve predictions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30BD2346-B8C6-A9EA-ACF1-EAAB22581958}"/>
              </a:ext>
            </a:extLst>
          </p:cNvPr>
          <p:cNvSpPr/>
          <p:nvPr/>
        </p:nvSpPr>
        <p:spPr>
          <a:xfrm>
            <a:off x="-29359" y="-4028822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5441181D-57DA-9AE0-EF55-7DB6FF9F2666}"/>
              </a:ext>
            </a:extLst>
          </p:cNvPr>
          <p:cNvGrpSpPr/>
          <p:nvPr/>
        </p:nvGrpSpPr>
        <p:grpSpPr>
          <a:xfrm>
            <a:off x="548673" y="1951559"/>
            <a:ext cx="612000" cy="621091"/>
            <a:chOff x="864361" y="1674579"/>
            <a:chExt cx="612000" cy="621091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CD2691B1-EBA1-0346-F0D8-B8652AF8691B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Sieć z wypełnieniem pełnym">
              <a:extLst>
                <a:ext uri="{FF2B5EF4-FFF2-40B4-BE49-F238E27FC236}">
                  <a16:creationId xmlns:a16="http://schemas.microsoft.com/office/drawing/2014/main" id="{050A3FDC-A0D5-0BF3-861D-1EAA74B51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D0527B6A-6E09-008A-C7B7-5E7C4CFA0A97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579552A2-62BE-26B8-A067-77835C7E2992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7F4522C6-2DF7-68B6-0A66-EBF552B0F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A5DC2522-A780-989B-BDE9-9DE88305B65D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DDA6ADDB-7578-2F9C-07E8-BFB16BC86471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8A89A4AE-3E14-7A3B-E017-AAC16A53C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30F0E8C8-09E6-758B-6C49-AF0E8EFD0188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67997BE4-9F2B-CF78-1FEE-EEC2897A9BA5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ła zębate z wypełnieniem pełnym">
              <a:extLst>
                <a:ext uri="{FF2B5EF4-FFF2-40B4-BE49-F238E27FC236}">
                  <a16:creationId xmlns:a16="http://schemas.microsoft.com/office/drawing/2014/main" id="{4BD0EF5C-86E5-BBE5-D9DC-1E0BC1452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B006A8F7-07BA-A38D-E39A-C5C8D31013D2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082FA5AB-38D2-A163-BF49-45CAD9000793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Procesor z wypełnieniem pełnym">
              <a:extLst>
                <a:ext uri="{FF2B5EF4-FFF2-40B4-BE49-F238E27FC236}">
                  <a16:creationId xmlns:a16="http://schemas.microsoft.com/office/drawing/2014/main" id="{907BB8A0-AE0D-70C1-A8F1-A44E8FFEC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D5C9EB83-CB80-F1A7-66E5-5B2E0AB471AF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0F6501A9-DF49-5D42-A93D-A0585F5BF0FF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Tarcza — znacznik wyboru z wypełnieniem pełnym">
              <a:extLst>
                <a:ext uri="{FF2B5EF4-FFF2-40B4-BE49-F238E27FC236}">
                  <a16:creationId xmlns:a16="http://schemas.microsoft.com/office/drawing/2014/main" id="{9D59EB95-D2EE-3086-877A-98143BF31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6B4A082F-B6AE-6192-3997-ABB961E1E8A7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379CBB65-6B7F-A4AC-1C14-2BC413B81318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D2D0EDBA-207B-5D53-03F5-4A461A87D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E631D5D2-16B2-8C88-5874-A4E50F0F4EF4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E62FA67E-3D36-0DF9-49A0-29D2AFAB42BE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0BDD2F49-D67F-541A-10C8-C29896613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3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N</a:t>
            </a:r>
            <a:r>
              <a:rPr sz="3200">
                <a:solidFill>
                  <a:srgbClr val="000000"/>
                </a:solidFill>
              </a:rPr>
              <a:t>ETWORK-BASED DRUG REPOSITIONING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🔄 Existing drugs for new diseases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Network proximity suggests new indications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68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💊 Faster and cheaper than de novo discovery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F7D6297F-4F69-627C-2A07-585556F46EFD}"/>
              </a:ext>
            </a:extLst>
          </p:cNvPr>
          <p:cNvSpPr/>
          <p:nvPr/>
        </p:nvSpPr>
        <p:spPr>
          <a:xfrm>
            <a:off x="-29359" y="-4028822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C365227F-0CCD-B364-3C96-3F7DE252AD85}"/>
              </a:ext>
            </a:extLst>
          </p:cNvPr>
          <p:cNvGrpSpPr/>
          <p:nvPr/>
        </p:nvGrpSpPr>
        <p:grpSpPr>
          <a:xfrm>
            <a:off x="548673" y="1951559"/>
            <a:ext cx="612000" cy="621091"/>
            <a:chOff x="864361" y="1674579"/>
            <a:chExt cx="612000" cy="621091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7083946C-16F4-A05F-124B-9A153D17BA1C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Sieć z wypełnieniem pełnym">
              <a:extLst>
                <a:ext uri="{FF2B5EF4-FFF2-40B4-BE49-F238E27FC236}">
                  <a16:creationId xmlns:a16="http://schemas.microsoft.com/office/drawing/2014/main" id="{6D6BE6E2-584E-7088-2936-FA398CC0A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92D07686-3EC8-6AE3-00F9-23D464238555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66D0929F-8374-3602-8AB1-E32DAAE28980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0F2BC15C-2944-8AC2-260F-796FBCD14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8B000CB8-71D4-6BB4-7F73-F0831C4A23CE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0E63650D-02E9-ABDE-8E07-7044E613638F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87F24BF2-65CA-14C6-CF31-581BD62C9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4D28CF25-0DFF-B091-BF4F-990B9243B6F9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FCD088EC-B5CD-2681-0509-E679B53E9C93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ła zębate z wypełnieniem pełnym">
              <a:extLst>
                <a:ext uri="{FF2B5EF4-FFF2-40B4-BE49-F238E27FC236}">
                  <a16:creationId xmlns:a16="http://schemas.microsoft.com/office/drawing/2014/main" id="{EBC2B327-9430-65A3-BE9B-8D765E523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892A53A1-1617-05FE-A7BB-D7A186009499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87D75DE5-4289-303B-369F-E6D64A639E21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Procesor z wypełnieniem pełnym">
              <a:extLst>
                <a:ext uri="{FF2B5EF4-FFF2-40B4-BE49-F238E27FC236}">
                  <a16:creationId xmlns:a16="http://schemas.microsoft.com/office/drawing/2014/main" id="{6C5AB64E-18EA-2836-7C91-96679E198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7A45E389-C8DB-6050-0382-5FD7C51351CC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D6D5715D-3FAC-688D-0F4C-85CF156326FC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Tarcza — znacznik wyboru z wypełnieniem pełnym">
              <a:extLst>
                <a:ext uri="{FF2B5EF4-FFF2-40B4-BE49-F238E27FC236}">
                  <a16:creationId xmlns:a16="http://schemas.microsoft.com/office/drawing/2014/main" id="{7C442620-C1BA-374F-52B0-007AA82AD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9850E73F-CA38-F9D8-DBF0-855089BFF52B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0EA39EF1-3897-2AA0-0623-93D6B054A2DA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3021C9A9-EC54-CA25-2962-58AC20815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0B7F33A8-4B3B-A6B1-1268-3FBC220F32D4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A3508F69-27F4-635E-3067-26F75EB13272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AA8648E3-4A65-DC36-C3CE-D92CC9EF7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3373137" y="182880"/>
            <a:ext cx="3312125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Q</a:t>
            </a:r>
            <a:r>
              <a:rPr sz="3200" dirty="0">
                <a:solidFill>
                  <a:srgbClr val="FFFFFF"/>
                </a:solidFill>
              </a:rPr>
              <a:t>SAR REVISITED</a:t>
            </a:r>
          </a:p>
        </p:txBody>
      </p:sp>
      <p:sp>
        <p:nvSpPr>
          <p:cNvPr id="3" name="PointBox_0"/>
          <p:cNvSpPr/>
          <p:nvPr/>
        </p:nvSpPr>
        <p:spPr>
          <a:xfrm>
            <a:off x="1397759" y="1144522"/>
            <a:ext cx="3004457" cy="1928039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🤖 QSAR models predict biological effects, not chemistry</a:t>
            </a:r>
          </a:p>
        </p:txBody>
      </p:sp>
      <p:sp>
        <p:nvSpPr>
          <p:cNvPr id="4" name="PointBox_1"/>
          <p:cNvSpPr/>
          <p:nvPr/>
        </p:nvSpPr>
        <p:spPr>
          <a:xfrm>
            <a:off x="1484844" y="3242491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🧪 Labels reflect experimental assays</a:t>
            </a:r>
          </a:p>
        </p:txBody>
      </p:sp>
      <p:sp>
        <p:nvSpPr>
          <p:cNvPr id="5" name="PointBox_2"/>
          <p:cNvSpPr/>
          <p:nvPr/>
        </p:nvSpPr>
        <p:spPr>
          <a:xfrm>
            <a:off x="1484844" y="4065451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Correlation does not imply causation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A4F51E86-3B43-1E78-9682-2F196C76136A}"/>
              </a:ext>
            </a:extLst>
          </p:cNvPr>
          <p:cNvSpPr/>
          <p:nvPr/>
        </p:nvSpPr>
        <p:spPr>
          <a:xfrm>
            <a:off x="-29359" y="-3419222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A0A545B7-EA6A-A0AF-0EBB-511531EF55AC}"/>
              </a:ext>
            </a:extLst>
          </p:cNvPr>
          <p:cNvGrpSpPr/>
          <p:nvPr/>
        </p:nvGrpSpPr>
        <p:grpSpPr>
          <a:xfrm>
            <a:off x="548673" y="2591989"/>
            <a:ext cx="612000" cy="612000"/>
            <a:chOff x="864361" y="2351884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32EE3ACE-F15F-3E06-410B-02F65D214068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Procesor z wypełnieniem pełnym">
              <a:extLst>
                <a:ext uri="{FF2B5EF4-FFF2-40B4-BE49-F238E27FC236}">
                  <a16:creationId xmlns:a16="http://schemas.microsoft.com/office/drawing/2014/main" id="{4204920A-CEDA-C153-F6E9-263B05801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34" name="Grupa 33">
            <a:extLst>
              <a:ext uri="{FF2B5EF4-FFF2-40B4-BE49-F238E27FC236}">
                <a16:creationId xmlns:a16="http://schemas.microsoft.com/office/drawing/2014/main" id="{70EBF698-2B64-F11F-A411-82EB1E5EE64F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C0C446CD-AF03-1ABB-F124-5658DDFD8DF4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6" name="Grafika 35" descr="Homeopatia z wypełnieniem pełnym">
              <a:extLst>
                <a:ext uri="{FF2B5EF4-FFF2-40B4-BE49-F238E27FC236}">
                  <a16:creationId xmlns:a16="http://schemas.microsoft.com/office/drawing/2014/main" id="{143C97FC-41B5-7073-2D9E-8EE5764D4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37" name="Grupa 36">
            <a:extLst>
              <a:ext uri="{FF2B5EF4-FFF2-40B4-BE49-F238E27FC236}">
                <a16:creationId xmlns:a16="http://schemas.microsoft.com/office/drawing/2014/main" id="{7B6BD8BF-8E12-E739-0A7B-A9BA1BD9FA18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38" name="Owal 37">
              <a:extLst>
                <a:ext uri="{FF2B5EF4-FFF2-40B4-BE49-F238E27FC236}">
                  <a16:creationId xmlns:a16="http://schemas.microsoft.com/office/drawing/2014/main" id="{0B2E2FFE-AC6B-B469-9F2A-783E56E3C26D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9" name="Grafika 38" descr="Szkło powiększające z wypełnieniem pełnym">
              <a:extLst>
                <a:ext uri="{FF2B5EF4-FFF2-40B4-BE49-F238E27FC236}">
                  <a16:creationId xmlns:a16="http://schemas.microsoft.com/office/drawing/2014/main" id="{6DBFA688-A3A4-71C9-D934-FE31F5741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40" name="Grupa 39">
            <a:extLst>
              <a:ext uri="{FF2B5EF4-FFF2-40B4-BE49-F238E27FC236}">
                <a16:creationId xmlns:a16="http://schemas.microsoft.com/office/drawing/2014/main" id="{4FC6EBE2-29A7-5BB8-524A-1B7FBD620E3E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A2817F25-4056-7FAD-05AB-990A85FAAC7E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2" name="Grafika 41" descr="Koła zębate z wypełnieniem pełnym">
              <a:extLst>
                <a:ext uri="{FF2B5EF4-FFF2-40B4-BE49-F238E27FC236}">
                  <a16:creationId xmlns:a16="http://schemas.microsoft.com/office/drawing/2014/main" id="{9F6F181B-ACA8-33F0-63F8-A36D51AFB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43" name="Grupa 42">
            <a:extLst>
              <a:ext uri="{FF2B5EF4-FFF2-40B4-BE49-F238E27FC236}">
                <a16:creationId xmlns:a16="http://schemas.microsoft.com/office/drawing/2014/main" id="{7A27F58F-3441-E213-F4C1-98CE6261F2B1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3A0EED7A-7AFB-1FE7-78BD-C1B1073FB944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5" name="Grafika 44" descr="Sieć z wypełnieniem pełnym">
              <a:extLst>
                <a:ext uri="{FF2B5EF4-FFF2-40B4-BE49-F238E27FC236}">
                  <a16:creationId xmlns:a16="http://schemas.microsoft.com/office/drawing/2014/main" id="{BDEE929A-3AD5-8FA8-6963-199E26E6F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49" name="Grupa 48">
            <a:extLst>
              <a:ext uri="{FF2B5EF4-FFF2-40B4-BE49-F238E27FC236}">
                <a16:creationId xmlns:a16="http://schemas.microsoft.com/office/drawing/2014/main" id="{73696A2A-F882-CAD1-B89F-48A8FB548931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B10078A0-146D-0484-F3A9-A42453114EC5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1" name="Grafika 50" descr="Tarcza — znacznik wyboru z wypełnieniem pełnym">
              <a:extLst>
                <a:ext uri="{FF2B5EF4-FFF2-40B4-BE49-F238E27FC236}">
                  <a16:creationId xmlns:a16="http://schemas.microsoft.com/office/drawing/2014/main" id="{51091819-C8A5-B760-CAA1-68246F922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52" name="Grupa 51">
            <a:extLst>
              <a:ext uri="{FF2B5EF4-FFF2-40B4-BE49-F238E27FC236}">
                <a16:creationId xmlns:a16="http://schemas.microsoft.com/office/drawing/2014/main" id="{FD88F7B0-4C0F-C1AF-A65A-542A96F3A8AC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53" name="Owal 52">
              <a:extLst>
                <a:ext uri="{FF2B5EF4-FFF2-40B4-BE49-F238E27FC236}">
                  <a16:creationId xmlns:a16="http://schemas.microsoft.com/office/drawing/2014/main" id="{F00500E8-AED5-8140-16F0-73DE2D43830B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4" name="Grafika 53" descr="DNA z wypełnieniem pełnym">
              <a:extLst>
                <a:ext uri="{FF2B5EF4-FFF2-40B4-BE49-F238E27FC236}">
                  <a16:creationId xmlns:a16="http://schemas.microsoft.com/office/drawing/2014/main" id="{84932F1B-E533-D672-83A6-7F441365C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55" name="Grupa 54">
            <a:extLst>
              <a:ext uri="{FF2B5EF4-FFF2-40B4-BE49-F238E27FC236}">
                <a16:creationId xmlns:a16="http://schemas.microsoft.com/office/drawing/2014/main" id="{E0210CBC-CBAA-5343-CE69-7BA71E616EB4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56" name="Owal 55">
              <a:extLst>
                <a:ext uri="{FF2B5EF4-FFF2-40B4-BE49-F238E27FC236}">
                  <a16:creationId xmlns:a16="http://schemas.microsoft.com/office/drawing/2014/main" id="{CF9D7E61-07DE-06B7-3C24-BF7DB312EA20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7" name="Grafika 56" descr="Medycyna z wypełnieniem pełnym">
              <a:extLst>
                <a:ext uri="{FF2B5EF4-FFF2-40B4-BE49-F238E27FC236}">
                  <a16:creationId xmlns:a16="http://schemas.microsoft.com/office/drawing/2014/main" id="{39486A7E-D098-0414-E090-C752D5AD2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  <p:pic>
        <p:nvPicPr>
          <p:cNvPr id="59" name="Obraz 58" descr="Obraz zawierający tekst, Marka, logo&#10;&#10;Zawartość wygenerowana przez AI może być niepoprawna.">
            <a:extLst>
              <a:ext uri="{FF2B5EF4-FFF2-40B4-BE49-F238E27FC236}">
                <a16:creationId xmlns:a16="http://schemas.microsoft.com/office/drawing/2014/main" id="{F8C36077-B2AD-E610-DE54-C6A231D3935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88197" y="1198701"/>
            <a:ext cx="4311847" cy="17974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F</a:t>
            </a:r>
            <a:r>
              <a:rPr sz="3200">
                <a:solidFill>
                  <a:srgbClr val="FFFFFF"/>
                </a:solidFill>
              </a:rPr>
              <a:t>EATURE-BASED VS GRAPH-BASED MODELS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📐 Feature models rely on human-designed descriptors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Graph models learn representations from structure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74904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⚖️ Expressivity vs interpretability trade-off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6E7672EA-01D6-0933-04F0-1E60485FBB89}"/>
              </a:ext>
            </a:extLst>
          </p:cNvPr>
          <p:cNvSpPr/>
          <p:nvPr/>
        </p:nvSpPr>
        <p:spPr>
          <a:xfrm>
            <a:off x="-29359" y="-3419222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86A9BA7B-F027-9584-BDD7-FE8B4CE0C4AD}"/>
              </a:ext>
            </a:extLst>
          </p:cNvPr>
          <p:cNvGrpSpPr/>
          <p:nvPr/>
        </p:nvGrpSpPr>
        <p:grpSpPr>
          <a:xfrm>
            <a:off x="548673" y="2591989"/>
            <a:ext cx="612000" cy="612000"/>
            <a:chOff x="864361" y="2351884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2A85B49B-50B8-F496-8E50-A9BF8B4A4036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Procesor z wypełnieniem pełnym">
              <a:extLst>
                <a:ext uri="{FF2B5EF4-FFF2-40B4-BE49-F238E27FC236}">
                  <a16:creationId xmlns:a16="http://schemas.microsoft.com/office/drawing/2014/main" id="{9D4E6829-46BA-4866-6775-AFFDD0C87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8697376E-1010-A614-EE44-507118E9B4A2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54EEFA10-32D3-67E0-407A-9F566B517FD7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86DB6BB2-9099-7F76-6AF5-4F432E66D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13443D1B-21A0-E948-41C8-863A045DD7F2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3A201A4E-286B-281C-4FDC-569EB89854BF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DC1890DA-2DF9-621A-ACEF-7523E24B8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88ABE889-84D5-F793-C1C3-5FD9B61B85ED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A8086720-3F54-A7C4-A1A1-A82F8D371435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ła zębate z wypełnieniem pełnym">
              <a:extLst>
                <a:ext uri="{FF2B5EF4-FFF2-40B4-BE49-F238E27FC236}">
                  <a16:creationId xmlns:a16="http://schemas.microsoft.com/office/drawing/2014/main" id="{9713B694-A8C6-2ECF-B7DF-C6AF11D9F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3167181E-1F33-9171-4F96-BC8D689D377F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F31C3952-D866-A600-F55E-42E2D66E58A3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ieć z wypełnieniem pełnym">
              <a:extLst>
                <a:ext uri="{FF2B5EF4-FFF2-40B4-BE49-F238E27FC236}">
                  <a16:creationId xmlns:a16="http://schemas.microsoft.com/office/drawing/2014/main" id="{B5687978-B61A-8414-6750-B88C307ED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1475D437-6844-8B2A-EB9D-4A624E13E97C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17B458BA-9131-AFA3-07FF-A5C1EEB29940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Tarcza — znacznik wyboru z wypełnieniem pełnym">
              <a:extLst>
                <a:ext uri="{FF2B5EF4-FFF2-40B4-BE49-F238E27FC236}">
                  <a16:creationId xmlns:a16="http://schemas.microsoft.com/office/drawing/2014/main" id="{47410C7A-C130-88E8-BD4B-0609B993F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0A3DD78C-0C0D-1903-57F8-4BFC8621671B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B1B30FA5-4541-11C1-F7EE-20D1205DF257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D6076F2E-2BB0-831D-DAE9-B55B08E7F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A0EC048A-9519-8C9C-CFEE-B3BD5F7DCBFB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65DB5267-F167-74CF-F078-4A801D94A63E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532E1F14-A0DC-013C-C931-C4FF7103A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Obraz 31" descr="Obraz zawierający tekst, zrzut ekranu, Czcionka, design&#10;&#10;Zawartość wygenerowana przez AI może być niepoprawna.">
            <a:extLst>
              <a:ext uri="{FF2B5EF4-FFF2-40B4-BE49-F238E27FC236}">
                <a16:creationId xmlns:a16="http://schemas.microsoft.com/office/drawing/2014/main" id="{409C61A8-E82A-031C-C738-EC27371C3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996947"/>
            <a:ext cx="7772400" cy="3126025"/>
          </a:xfrm>
          <a:prstGeom prst="rect">
            <a:avLst/>
          </a:prstGeom>
        </p:spPr>
      </p:pic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S</a:t>
            </a:r>
            <a:r>
              <a:rPr sz="3200">
                <a:solidFill>
                  <a:srgbClr val="FFFFFF"/>
                </a:solidFill>
              </a:rPr>
              <a:t>MILES MODELS AND REPRESENTATION BIAS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42291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🔤 SMILES impose arbitrary linearization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082300D6-D307-7782-59F2-33C45C41DACA}"/>
              </a:ext>
            </a:extLst>
          </p:cNvPr>
          <p:cNvSpPr/>
          <p:nvPr/>
        </p:nvSpPr>
        <p:spPr>
          <a:xfrm>
            <a:off x="-29359" y="-3419222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6BA3C19F-C6F2-F43C-76D3-38533B637491}"/>
              </a:ext>
            </a:extLst>
          </p:cNvPr>
          <p:cNvGrpSpPr/>
          <p:nvPr/>
        </p:nvGrpSpPr>
        <p:grpSpPr>
          <a:xfrm>
            <a:off x="548673" y="2591989"/>
            <a:ext cx="612000" cy="612000"/>
            <a:chOff x="864361" y="2351884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71CAB100-88CA-311A-F5EB-50FACDA151C6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Procesor z wypełnieniem pełnym">
              <a:extLst>
                <a:ext uri="{FF2B5EF4-FFF2-40B4-BE49-F238E27FC236}">
                  <a16:creationId xmlns:a16="http://schemas.microsoft.com/office/drawing/2014/main" id="{4781E2B6-4F1F-9D02-CA15-791200A12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8D6FAA33-0C50-B33E-0B46-F4B132864055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9CA14911-2275-092F-24FA-C45531940C6E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7E321247-5BB9-D375-67FD-771A1F2CF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2A8CF0EB-0EAE-C141-B0FF-CFF1321EE13C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814CF03A-938A-5F70-D6E7-DA227D20560A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EEC363E4-9336-1F19-7EFB-B4EE1E675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361DD176-EA5B-D279-51BF-B6E518820E37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3A9F81B9-A1C4-E8C3-1D9C-805E1BB789C1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ła zębate z wypełnieniem pełnym">
              <a:extLst>
                <a:ext uri="{FF2B5EF4-FFF2-40B4-BE49-F238E27FC236}">
                  <a16:creationId xmlns:a16="http://schemas.microsoft.com/office/drawing/2014/main" id="{A232B645-64E7-B626-5499-E1DBC9C3F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4952D676-F61B-78CA-3D84-19B93E046B51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4246B145-64AA-C115-695C-50080BE2F3BA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ieć z wypełnieniem pełnym">
              <a:extLst>
                <a:ext uri="{FF2B5EF4-FFF2-40B4-BE49-F238E27FC236}">
                  <a16:creationId xmlns:a16="http://schemas.microsoft.com/office/drawing/2014/main" id="{BF2457F3-DB78-DEAA-B709-5079C395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81A9630C-C833-0633-3C86-27FC42FC95F2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E868904E-A6B9-D331-2A0B-D288E80A3249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Tarcza — znacznik wyboru z wypełnieniem pełnym">
              <a:extLst>
                <a:ext uri="{FF2B5EF4-FFF2-40B4-BE49-F238E27FC236}">
                  <a16:creationId xmlns:a16="http://schemas.microsoft.com/office/drawing/2014/main" id="{0CF3F892-1A3D-DFEA-9BDB-042E4FF6B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B12BCCD0-43DE-87D7-893E-0CEDB776A3B4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2EC51C41-3317-B9F2-1A88-70E34FD3AA91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43D75BCF-A739-B06E-E1F7-8B13414FE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A41769C3-BF71-B2B2-2D00-0630F0200181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BCAEB55B-F1FE-BE93-4F17-39F62489D76F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A5E6D650-441F-27AB-5A78-F9D6A7F13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8B27DC-3836-E227-E57E-8272BC463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71267D8A-FE88-EA73-E480-ADDA4E7F9030}"/>
              </a:ext>
            </a:extLst>
          </p:cNvPr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S</a:t>
            </a:r>
            <a:r>
              <a:rPr sz="3200">
                <a:solidFill>
                  <a:srgbClr val="FFFFFF"/>
                </a:solidFill>
              </a:rPr>
              <a:t>MILES MODELS AND REPRESENTATION BIAS</a:t>
            </a:r>
          </a:p>
        </p:txBody>
      </p:sp>
      <p:sp>
        <p:nvSpPr>
          <p:cNvPr id="3" name="PointBox_0">
            <a:extLst>
              <a:ext uri="{FF2B5EF4-FFF2-40B4-BE49-F238E27FC236}">
                <a16:creationId xmlns:a16="http://schemas.microsoft.com/office/drawing/2014/main" id="{58AF7886-0D14-51B8-DD5F-80130CCD2569}"/>
              </a:ext>
            </a:extLst>
          </p:cNvPr>
          <p:cNvSpPr/>
          <p:nvPr/>
        </p:nvSpPr>
        <p:spPr>
          <a:xfrm>
            <a:off x="5588470" y="1028068"/>
            <a:ext cx="3098329" cy="1611172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🔤 SMILES impose arbitrary linearization</a:t>
            </a:r>
          </a:p>
        </p:txBody>
      </p:sp>
      <p:sp>
        <p:nvSpPr>
          <p:cNvPr id="4" name="PointBox_1">
            <a:extLst>
              <a:ext uri="{FF2B5EF4-FFF2-40B4-BE49-F238E27FC236}">
                <a16:creationId xmlns:a16="http://schemas.microsoft.com/office/drawing/2014/main" id="{70687F04-B151-99F0-D205-0A35C26A10EF}"/>
              </a:ext>
            </a:extLst>
          </p:cNvPr>
          <p:cNvSpPr/>
          <p:nvPr/>
        </p:nvSpPr>
        <p:spPr>
          <a:xfrm>
            <a:off x="1371600" y="2916205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🧠 Models learn syntax as well as chemistry</a:t>
            </a:r>
          </a:p>
        </p:txBody>
      </p:sp>
      <p:sp>
        <p:nvSpPr>
          <p:cNvPr id="5" name="PointBox_2">
            <a:extLst>
              <a:ext uri="{FF2B5EF4-FFF2-40B4-BE49-F238E27FC236}">
                <a16:creationId xmlns:a16="http://schemas.microsoft.com/office/drawing/2014/main" id="{37314981-DECC-59A4-FD6A-9E08620DA04B}"/>
              </a:ext>
            </a:extLst>
          </p:cNvPr>
          <p:cNvSpPr/>
          <p:nvPr/>
        </p:nvSpPr>
        <p:spPr>
          <a:xfrm>
            <a:off x="1371600" y="3738445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Different SMILES encode same molecule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6123E80F-E14D-B4DB-EBF7-C684832D9379}"/>
              </a:ext>
            </a:extLst>
          </p:cNvPr>
          <p:cNvSpPr/>
          <p:nvPr/>
        </p:nvSpPr>
        <p:spPr>
          <a:xfrm>
            <a:off x="-29359" y="-3419222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0E177F84-E9E6-00A3-F300-694CE279FE74}"/>
              </a:ext>
            </a:extLst>
          </p:cNvPr>
          <p:cNvGrpSpPr/>
          <p:nvPr/>
        </p:nvGrpSpPr>
        <p:grpSpPr>
          <a:xfrm>
            <a:off x="548673" y="2591989"/>
            <a:ext cx="612000" cy="612000"/>
            <a:chOff x="864361" y="2351884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A1702A61-CDE1-74CB-3F9E-6D5D0D36020E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Procesor z wypełnieniem pełnym">
              <a:extLst>
                <a:ext uri="{FF2B5EF4-FFF2-40B4-BE49-F238E27FC236}">
                  <a16:creationId xmlns:a16="http://schemas.microsoft.com/office/drawing/2014/main" id="{D655FE9F-7BEB-BFBF-AFA2-C2F37920E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CEC92CA7-8C3B-1719-E50D-1B567159FA52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8EF0CE83-4DCD-CBAC-5479-B1C2ECDA1708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CC626DC7-8529-F219-A0FC-E33C96B23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E0054103-6BFE-2381-A558-7CFCF531B10C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382E5B8A-871E-245C-3C45-B30884FC64A5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4259F150-60EC-0218-4D0A-DF5B69060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DEA1ACF6-A361-32AD-E76E-A57649EB52D7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61E71C0E-3C03-A64A-02BD-B7BB4E53A1DE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ła zębate z wypełnieniem pełnym">
              <a:extLst>
                <a:ext uri="{FF2B5EF4-FFF2-40B4-BE49-F238E27FC236}">
                  <a16:creationId xmlns:a16="http://schemas.microsoft.com/office/drawing/2014/main" id="{74DC0F04-5541-37AE-2717-5EB51BB6E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6F84159B-A2F5-F821-6F2D-F886ECEA75DE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BF9BBF6F-5CF7-F734-E111-D0C4C91E9CE5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ieć z wypełnieniem pełnym">
              <a:extLst>
                <a:ext uri="{FF2B5EF4-FFF2-40B4-BE49-F238E27FC236}">
                  <a16:creationId xmlns:a16="http://schemas.microsoft.com/office/drawing/2014/main" id="{23CEF7B6-5DC8-1144-A354-F4CB9E83B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5CF198CB-9BE0-EC7D-8080-692FE1B9271B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EB0305E0-5788-F165-5970-45DF52157A62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Tarcza — znacznik wyboru z wypełnieniem pełnym">
              <a:extLst>
                <a:ext uri="{FF2B5EF4-FFF2-40B4-BE49-F238E27FC236}">
                  <a16:creationId xmlns:a16="http://schemas.microsoft.com/office/drawing/2014/main" id="{EC55AE94-84ED-AD61-772A-651706525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E767E2B8-36C8-C3DF-E798-3460CB6625E8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52DBAEC-6956-3CAF-234A-169327868E33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2113DAD9-B507-731C-0877-6716F92EF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DB37C7A3-D315-91E5-BEBA-D02AD5329DFC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9E530011-394A-036F-5023-7F6B6F394816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4C8BD4E0-A74E-B577-FEE7-BFA065C3D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  <p:pic>
        <p:nvPicPr>
          <p:cNvPr id="31" name="Obraz 30" descr="Obraz zawierający tekst, zrzut ekranu, Czcionka, design&#10;&#10;Zawartość wygenerowana przez AI może być niepoprawna.">
            <a:extLst>
              <a:ext uri="{FF2B5EF4-FFF2-40B4-BE49-F238E27FC236}">
                <a16:creationId xmlns:a16="http://schemas.microsoft.com/office/drawing/2014/main" id="{AD18A45E-72F1-74F7-2D96-EE97C4C2EBB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71600" y="1028068"/>
            <a:ext cx="4005943" cy="161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3339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D</a:t>
            </a:r>
            <a:r>
              <a:rPr sz="3200">
                <a:solidFill>
                  <a:srgbClr val="FFFFFF"/>
                </a:solidFill>
              </a:rPr>
              <a:t>ATA LEAKAGE IN DRUG DATASETS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🚨 Information leaks across train and test sets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0206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Near-duplicate molecules inflate performance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78926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📉 Leads to unrealistic expectations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92EE4E6F-8832-3665-2511-31FABFFA7EFD}"/>
              </a:ext>
            </a:extLst>
          </p:cNvPr>
          <p:cNvSpPr/>
          <p:nvPr/>
        </p:nvSpPr>
        <p:spPr>
          <a:xfrm>
            <a:off x="-29359" y="-3419222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0430483F-12C5-9D26-63AF-E1DA73A18359}"/>
              </a:ext>
            </a:extLst>
          </p:cNvPr>
          <p:cNvGrpSpPr/>
          <p:nvPr/>
        </p:nvGrpSpPr>
        <p:grpSpPr>
          <a:xfrm>
            <a:off x="548673" y="2591989"/>
            <a:ext cx="612000" cy="612000"/>
            <a:chOff x="864361" y="2351884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61B875E0-F648-9C32-34B7-5E3D3B39A2D7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Procesor z wypełnieniem pełnym">
              <a:extLst>
                <a:ext uri="{FF2B5EF4-FFF2-40B4-BE49-F238E27FC236}">
                  <a16:creationId xmlns:a16="http://schemas.microsoft.com/office/drawing/2014/main" id="{5283C10D-D661-B984-4ABF-8A868FB68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5297D15E-5D05-64AD-8E00-35BB4719EECF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704E82C1-7EDC-8C48-74ED-C6C446236670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BA51B31E-5411-9076-34A2-2C3BB9FA1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2EE5D78A-512F-082A-6E22-D90114D1275C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B12C31D7-4E7A-F7CC-E256-9CA444F171D0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60FD519E-CC0B-1F1D-70ED-6E5CA7449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A0510E1D-11C1-6270-F38F-F330A05F5878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D192F23F-72CC-2440-3DEF-441674004478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ła zębate z wypełnieniem pełnym">
              <a:extLst>
                <a:ext uri="{FF2B5EF4-FFF2-40B4-BE49-F238E27FC236}">
                  <a16:creationId xmlns:a16="http://schemas.microsoft.com/office/drawing/2014/main" id="{CC7173A4-455B-5CDD-3FD8-E1B43B176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E220D5CC-64D5-0C19-BE87-6EFD5DA797FF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CA7F0A93-BFDE-3684-CF82-60909161426F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ieć z wypełnieniem pełnym">
              <a:extLst>
                <a:ext uri="{FF2B5EF4-FFF2-40B4-BE49-F238E27FC236}">
                  <a16:creationId xmlns:a16="http://schemas.microsoft.com/office/drawing/2014/main" id="{BEAEDA51-CC4A-9A05-4D85-B7CFCD8C6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606E8E52-E740-DDBC-D03F-533835A91493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EF0015B8-FD77-3AC8-9FCE-8EE6C025A09A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Tarcza — znacznik wyboru z wypełnieniem pełnym">
              <a:extLst>
                <a:ext uri="{FF2B5EF4-FFF2-40B4-BE49-F238E27FC236}">
                  <a16:creationId xmlns:a16="http://schemas.microsoft.com/office/drawing/2014/main" id="{157459F9-0219-2F8F-A213-AA372D1EC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D19F612C-CBC1-204C-F8C3-D0900FA12B5B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96CF1CB-2984-9338-4D87-7770219EAE5E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BC00A0DF-C3B8-F667-64EC-92AC82407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5B7492CB-7838-FEDA-9C17-F2734DF9B9CB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FAAB18E5-3087-2264-FF7D-C6B278AAEB37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F4011A2B-F595-303F-F8B2-C5DE1EB07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S</a:t>
            </a:r>
            <a:r>
              <a:rPr sz="3200">
                <a:solidFill>
                  <a:srgbClr val="FFFFFF"/>
                </a:solidFill>
              </a:rPr>
              <a:t>CAFFOLD BIAS AND MEMORIZATION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298688"/>
            <a:ext cx="3044802" cy="1621971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🧩 Models memorize chemical scaffolds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3127485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High accuracy without true generalization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949725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Chemistry series dominate datasets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A56A2C03-9AFD-1B5C-0F82-2BFC85A26BE5}"/>
              </a:ext>
            </a:extLst>
          </p:cNvPr>
          <p:cNvSpPr/>
          <p:nvPr/>
        </p:nvSpPr>
        <p:spPr>
          <a:xfrm>
            <a:off x="-29359" y="-3419222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46859204-C8CB-4512-D08A-8E138EE0E555}"/>
              </a:ext>
            </a:extLst>
          </p:cNvPr>
          <p:cNvGrpSpPr/>
          <p:nvPr/>
        </p:nvGrpSpPr>
        <p:grpSpPr>
          <a:xfrm>
            <a:off x="548673" y="2591989"/>
            <a:ext cx="612000" cy="612000"/>
            <a:chOff x="864361" y="2351884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C80A3DFD-F204-FA18-D1DE-EC4F84752012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Procesor z wypełnieniem pełnym">
              <a:extLst>
                <a:ext uri="{FF2B5EF4-FFF2-40B4-BE49-F238E27FC236}">
                  <a16:creationId xmlns:a16="http://schemas.microsoft.com/office/drawing/2014/main" id="{37D99A0F-D86C-654D-5E34-21C128A57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E6D8F8C7-3C6F-1009-640A-93162C796C9A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8A0DA9B1-BF23-58B5-8A2E-904798753B61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3C6C3199-28C7-B6D9-3805-25399B542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F3DAF9BB-6F95-C0B2-BF24-45D881ED4B78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DEA09DD1-FCA2-4600-A93E-67683ED15746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34633DF7-61F7-DECE-CBEB-C76FD4538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C63C3A22-0287-3E6B-70ED-760468D63B35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CFABCED5-D070-934E-F16C-4061FD80E825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ła zębate z wypełnieniem pełnym">
              <a:extLst>
                <a:ext uri="{FF2B5EF4-FFF2-40B4-BE49-F238E27FC236}">
                  <a16:creationId xmlns:a16="http://schemas.microsoft.com/office/drawing/2014/main" id="{0586F1A6-C71A-15A9-7952-EBDA64B20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21F2128A-22F2-084E-13A4-5841583283CE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18D8CA14-4F5B-6E32-C548-56F5B82133A1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ieć z wypełnieniem pełnym">
              <a:extLst>
                <a:ext uri="{FF2B5EF4-FFF2-40B4-BE49-F238E27FC236}">
                  <a16:creationId xmlns:a16="http://schemas.microsoft.com/office/drawing/2014/main" id="{4B940877-4AE9-BBB4-F91A-C51F4183C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22187708-BD99-00F6-904E-CAB7639049F6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4A391D5A-DAD8-EAF8-59D8-DFCCEC8192C0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Tarcza — znacznik wyboru z wypełnieniem pełnym">
              <a:extLst>
                <a:ext uri="{FF2B5EF4-FFF2-40B4-BE49-F238E27FC236}">
                  <a16:creationId xmlns:a16="http://schemas.microsoft.com/office/drawing/2014/main" id="{D72BBFA6-E58B-D144-A885-94DA4EE9D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644E819C-C545-2B9E-061F-29040789C096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729F2FFA-9924-D55F-6633-CA6FC3BC9FBD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517F0BE7-E2F8-C078-0243-5E9B1C755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6CFAD663-27C9-93BA-7C2B-8D1B78AE758C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B993836D-96A7-FC52-6CCB-9937342F7467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961D0028-8C3E-55FA-B999-751B707D9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  <p:pic>
        <p:nvPicPr>
          <p:cNvPr id="32" name="Obraz 31" descr="Obraz zawierający tekst, Grafika, projekt graficzny, Czcionka&#10;&#10;Zawartość wygenerowana przez AI może być niepoprawna.">
            <a:extLst>
              <a:ext uri="{FF2B5EF4-FFF2-40B4-BE49-F238E27FC236}">
                <a16:creationId xmlns:a16="http://schemas.microsoft.com/office/drawing/2014/main" id="{7835A3EA-0737-BD72-B196-59A1EEE4CCC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2000" y="1165462"/>
            <a:ext cx="4169227" cy="186542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W</a:t>
            </a:r>
            <a:r>
              <a:rPr sz="3200">
                <a:solidFill>
                  <a:srgbClr val="FFFFFF"/>
                </a:solidFill>
              </a:rPr>
              <a:t>HY RANDOM SPLITS LIE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🎲 Random splits preserve scaffold similarity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18141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🧪 Test data is too similar to training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41101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Performance collapses in realistic settings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C897F501-EA07-1639-339C-526A00564824}"/>
              </a:ext>
            </a:extLst>
          </p:cNvPr>
          <p:cNvSpPr/>
          <p:nvPr/>
        </p:nvSpPr>
        <p:spPr>
          <a:xfrm>
            <a:off x="-29359" y="-3419222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3E6A2281-5760-FE4C-1C51-6334E9EA10D5}"/>
              </a:ext>
            </a:extLst>
          </p:cNvPr>
          <p:cNvGrpSpPr/>
          <p:nvPr/>
        </p:nvGrpSpPr>
        <p:grpSpPr>
          <a:xfrm>
            <a:off x="548673" y="2591989"/>
            <a:ext cx="612000" cy="612000"/>
            <a:chOff x="864361" y="2351884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C5E80C4A-FBF2-B8A4-C62D-0E494642EB6A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Procesor z wypełnieniem pełnym">
              <a:extLst>
                <a:ext uri="{FF2B5EF4-FFF2-40B4-BE49-F238E27FC236}">
                  <a16:creationId xmlns:a16="http://schemas.microsoft.com/office/drawing/2014/main" id="{1B06F16D-BD5B-4555-DC2F-B9FE421AE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D8B8264A-7E55-E935-B9F3-60F27746D42C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90C6A339-7666-EACD-8FDC-823419F0CF59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BA44FAB1-79B4-C305-D392-3156F661A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F9CEDB6A-AD5B-04BA-A1B4-3755AE0203F3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2E8856FA-408E-E095-6358-B4D6C42335A3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50041FBA-2A5F-D4F1-5635-2A80943C5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8DB953C-C0CA-02B7-DC27-CB5CE2D6152E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B0B7FFC8-97D7-2CBF-DFFE-BF90E20A0F05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ła zębate z wypełnieniem pełnym">
              <a:extLst>
                <a:ext uri="{FF2B5EF4-FFF2-40B4-BE49-F238E27FC236}">
                  <a16:creationId xmlns:a16="http://schemas.microsoft.com/office/drawing/2014/main" id="{24E0F3D9-7D7A-1389-7C74-26E905FBD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AAEA6906-F2F7-72F2-5447-2DCC2E301519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ECB3F941-7F9A-0D17-9017-40A645236B9A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ieć z wypełnieniem pełnym">
              <a:extLst>
                <a:ext uri="{FF2B5EF4-FFF2-40B4-BE49-F238E27FC236}">
                  <a16:creationId xmlns:a16="http://schemas.microsoft.com/office/drawing/2014/main" id="{FDA03C50-0F89-5596-0226-01F4362D5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9D2350D9-FF3A-E6FF-0740-9139D29C27D7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A4638BA6-9434-F1AF-7AF2-15BEE3784365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Tarcza — znacznik wyboru z wypełnieniem pełnym">
              <a:extLst>
                <a:ext uri="{FF2B5EF4-FFF2-40B4-BE49-F238E27FC236}">
                  <a16:creationId xmlns:a16="http://schemas.microsoft.com/office/drawing/2014/main" id="{03650A0C-12EA-1FD1-E784-63FEC3DDB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7917A784-10B4-52F5-66D0-AA821C36F053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BAEFB882-3E5C-C10F-E17A-7F9AEAF2CF94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52EA8539-B485-C3B8-0196-28846F80C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8BD41604-6F33-2808-CE9B-C7CF39B8F71D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595A0D64-154B-1572-46ED-E403ACA08525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D6AB3037-2D29-4A51-9DB5-44133FC68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499227" y="182880"/>
            <a:ext cx="705994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FFFFFF"/>
                </a:solidFill>
              </a:rPr>
              <a:t>P</a:t>
            </a:r>
            <a:r>
              <a:rPr sz="3200" dirty="0">
                <a:solidFill>
                  <a:srgbClr val="FFFFFF"/>
                </a:solidFill>
              </a:rPr>
              <a:t>ERFORMANCE VS CLINICAL REALITY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🏆 Leaderboards reward narrow improvements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18141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🏥 Clinical success requires robustness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41101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🧠 Metrics rarely reflect real-world use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6E5E3B8C-E69B-F18B-D8A6-AC64A9C1B462}"/>
              </a:ext>
            </a:extLst>
          </p:cNvPr>
          <p:cNvSpPr/>
          <p:nvPr/>
        </p:nvSpPr>
        <p:spPr>
          <a:xfrm>
            <a:off x="-29359" y="-3419222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5E5DA198-8819-B21D-D5B0-3A46D2D8A3C3}"/>
              </a:ext>
            </a:extLst>
          </p:cNvPr>
          <p:cNvGrpSpPr/>
          <p:nvPr/>
        </p:nvGrpSpPr>
        <p:grpSpPr>
          <a:xfrm>
            <a:off x="548673" y="2591989"/>
            <a:ext cx="612000" cy="612000"/>
            <a:chOff x="864361" y="2351884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78DA78FA-7D30-BD02-4022-A4E3BB1141BA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Procesor z wypełnieniem pełnym">
              <a:extLst>
                <a:ext uri="{FF2B5EF4-FFF2-40B4-BE49-F238E27FC236}">
                  <a16:creationId xmlns:a16="http://schemas.microsoft.com/office/drawing/2014/main" id="{25423C3D-3BD5-D76D-2F95-591570F39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3F7068FC-3AA6-36DF-E427-CF69FF01ECCA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262DD9E8-B757-2A6A-2A2F-01E60F77E96A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B1996006-57CF-F758-4E00-479DAE56D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8228189E-365D-802C-9FED-4BBFA770DC0F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EB17D019-52BF-9686-86BA-DFE39D824B60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7BBD449B-8EFE-B495-6843-E92A335B9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FE6BB573-3E7D-927C-8A74-2FE5B47B3D4F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184D7AFF-1D58-00C7-7E5A-8125FB5D675A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ła zębate z wypełnieniem pełnym">
              <a:extLst>
                <a:ext uri="{FF2B5EF4-FFF2-40B4-BE49-F238E27FC236}">
                  <a16:creationId xmlns:a16="http://schemas.microsoft.com/office/drawing/2014/main" id="{F84C148C-7E85-2201-E0CC-304D79FE5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9D9E820C-77FE-D17C-FB04-510291C93AC7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81B7AE22-FAF4-C944-F423-3B5A8B3B4525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ieć z wypełnieniem pełnym">
              <a:extLst>
                <a:ext uri="{FF2B5EF4-FFF2-40B4-BE49-F238E27FC236}">
                  <a16:creationId xmlns:a16="http://schemas.microsoft.com/office/drawing/2014/main" id="{F81BFC68-1905-E005-2C5D-BEF36D85E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FF568A79-6F1E-7F7C-9BD0-99CDE9BD78C0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91FD22B2-0C4F-BF8F-73CD-2CCA44CB5AAB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Tarcza — znacznik wyboru z wypełnieniem pełnym">
              <a:extLst>
                <a:ext uri="{FF2B5EF4-FFF2-40B4-BE49-F238E27FC236}">
                  <a16:creationId xmlns:a16="http://schemas.microsoft.com/office/drawing/2014/main" id="{C49C9472-BBF2-71BE-49C7-ED8F9B52F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C714238D-F25F-87B6-6AC8-11E42D7747FD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B305FA4F-934B-CA40-C674-D89D2B3173C9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7EDAECA2-BA11-FBA1-E9E2-D883C56B6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78090921-1E77-6267-C9FF-93D77534E4FE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079D86A6-623F-06DE-8273-06900BAFBE45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9F6860CC-4C8E-E5E4-52C9-5AB9E9DFD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8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497624" y="182880"/>
            <a:ext cx="706315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T</a:t>
            </a:r>
            <a:r>
              <a:rPr sz="3200" dirty="0">
                <a:solidFill>
                  <a:srgbClr val="FFFFFF"/>
                </a:solidFill>
              </a:rPr>
              <a:t>HE HUMAN BODY AS ENVIRONMENT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🧪 Enzymes actively modify molecules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🚧 Biological barriers restrict access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🗑️ Efficient clearance removes compounds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237DCADD-C6A4-7631-332D-50666E331829}"/>
              </a:ext>
            </a:extLst>
          </p:cNvPr>
          <p:cNvSpPr/>
          <p:nvPr/>
        </p:nvSpPr>
        <p:spPr>
          <a:xfrm>
            <a:off x="-29359" y="-592293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4E81638A-3B27-7962-304F-2BB4EEB6AB8C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3FEF24A4-46E3-D5DD-B205-C8A73B773C0A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Szkło powiększające z wypełnieniem pełnym">
              <a:extLst>
                <a:ext uri="{FF2B5EF4-FFF2-40B4-BE49-F238E27FC236}">
                  <a16:creationId xmlns:a16="http://schemas.microsoft.com/office/drawing/2014/main" id="{CEC8FB65-BE39-7EF6-23DE-E14AC9246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2D4FF845-E3A2-AF26-AD68-E2FEFF48ECF8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77F4BFF3-AF57-06E7-376E-5963C75B11D3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Koła zębate z wypełnieniem pełnym">
              <a:extLst>
                <a:ext uri="{FF2B5EF4-FFF2-40B4-BE49-F238E27FC236}">
                  <a16:creationId xmlns:a16="http://schemas.microsoft.com/office/drawing/2014/main" id="{1A442AE3-83AD-3F94-2F45-F803F24EF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5601EE05-85C1-502D-464B-0220A93AA1AC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440AA08B-7C37-400B-47B7-C0C6C0F4E463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Sieć z wypełnieniem pełnym">
              <a:extLst>
                <a:ext uri="{FF2B5EF4-FFF2-40B4-BE49-F238E27FC236}">
                  <a16:creationId xmlns:a16="http://schemas.microsoft.com/office/drawing/2014/main" id="{FCADEF3C-002C-E03E-C760-0CA002A71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68B0AFB2-EB25-C794-F955-C2B79CE0FA82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34F28510-9FE8-01D5-6E96-95B4252C3EB0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Procesor z wypełnieniem pełnym">
              <a:extLst>
                <a:ext uri="{FF2B5EF4-FFF2-40B4-BE49-F238E27FC236}">
                  <a16:creationId xmlns:a16="http://schemas.microsoft.com/office/drawing/2014/main" id="{7481993F-9DC6-7963-B122-1FCFA7D4A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92B31807-BA58-2389-B0E3-00A7E0013E5D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273A5DE3-D6FD-FA32-C3D7-7263E74240E3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Tarcza — znacznik wyboru z wypełnieniem pełnym">
              <a:extLst>
                <a:ext uri="{FF2B5EF4-FFF2-40B4-BE49-F238E27FC236}">
                  <a16:creationId xmlns:a16="http://schemas.microsoft.com/office/drawing/2014/main" id="{653FA34A-CC33-2925-8F51-28E8B3965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B284E212-87AF-B851-8A91-9D0B6064B5BB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349BCE88-9652-9B22-566C-DE3543FF8004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0D694E47-A605-226D-EEC1-2EDE53076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211A0A6B-9396-56F9-8C08-DF30A9E7561D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EDEEA89A-817A-D5B9-DDF5-74989F7C2BF6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927A0FA4-F003-AD1F-AB77-0E6C1314F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  <p:grpSp>
        <p:nvGrpSpPr>
          <p:cNvPr id="31" name="Grupa 30">
            <a:extLst>
              <a:ext uri="{FF2B5EF4-FFF2-40B4-BE49-F238E27FC236}">
                <a16:creationId xmlns:a16="http://schemas.microsoft.com/office/drawing/2014/main" id="{73BA1C7C-454F-F24B-33B7-270FF18AAE78}"/>
              </a:ext>
            </a:extLst>
          </p:cNvPr>
          <p:cNvGrpSpPr/>
          <p:nvPr/>
        </p:nvGrpSpPr>
        <p:grpSpPr>
          <a:xfrm>
            <a:off x="548673" y="55349"/>
            <a:ext cx="649037" cy="612000"/>
            <a:chOff x="864361" y="-320972"/>
            <a:chExt cx="649037" cy="612000"/>
          </a:xfrm>
        </p:grpSpPr>
        <p:sp>
          <p:nvSpPr>
            <p:cNvPr id="32" name="Owal 31">
              <a:extLst>
                <a:ext uri="{FF2B5EF4-FFF2-40B4-BE49-F238E27FC236}">
                  <a16:creationId xmlns:a16="http://schemas.microsoft.com/office/drawing/2014/main" id="{66FBA61B-1D01-F634-6A07-404705B980FC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3" name="Grafika 32" descr="Homeopatia z wypełnieniem pełnym">
              <a:extLst>
                <a:ext uri="{FF2B5EF4-FFF2-40B4-BE49-F238E27FC236}">
                  <a16:creationId xmlns:a16="http://schemas.microsoft.com/office/drawing/2014/main" id="{EF4F3631-5F85-343D-F608-9279D0DE3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C</a:t>
            </a:r>
            <a:r>
              <a:rPr sz="3200">
                <a:solidFill>
                  <a:srgbClr val="FFFFFF"/>
                </a:solidFill>
              </a:rPr>
              <a:t>HEMICAL SPACE SHIFT IN PRACTICE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📦 New projects explore unseen chemistry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🔀 Training and deployment distributions differ</a:t>
            </a:r>
          </a:p>
        </p:txBody>
      </p:sp>
      <p:sp>
        <p:nvSpPr>
          <p:cNvPr id="5" name="PointBox_2"/>
          <p:cNvSpPr/>
          <p:nvPr/>
        </p:nvSpPr>
        <p:spPr>
          <a:xfrm>
            <a:off x="1397759" y="30168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📉 Model performance degrades silently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770CD965-E93A-45C0-34A7-F3980D3073D8}"/>
              </a:ext>
            </a:extLst>
          </p:cNvPr>
          <p:cNvSpPr/>
          <p:nvPr/>
        </p:nvSpPr>
        <p:spPr>
          <a:xfrm>
            <a:off x="-29359" y="-3419222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20FC024D-0E65-2F2C-40F6-57D19E89FC78}"/>
              </a:ext>
            </a:extLst>
          </p:cNvPr>
          <p:cNvGrpSpPr/>
          <p:nvPr/>
        </p:nvGrpSpPr>
        <p:grpSpPr>
          <a:xfrm>
            <a:off x="548673" y="2591989"/>
            <a:ext cx="612000" cy="612000"/>
            <a:chOff x="864361" y="2351884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F8FD5658-C4F5-D29F-C5EF-8DDA160C95CF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Procesor z wypełnieniem pełnym">
              <a:extLst>
                <a:ext uri="{FF2B5EF4-FFF2-40B4-BE49-F238E27FC236}">
                  <a16:creationId xmlns:a16="http://schemas.microsoft.com/office/drawing/2014/main" id="{69926B15-C7B9-F644-FF39-A6F598F77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EFCAF3E9-DE35-FB9D-05F4-1AE451F8BFFC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0B1833C2-C4CE-B919-07BF-2A30DCDF3FEF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F9B79D18-3598-A1EB-A7B7-43C6AE895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D891087D-8FC0-6310-209E-24F512D6209B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220EBFAE-216E-E22C-879C-A7B86BF83C39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0B132097-41FB-F411-0699-1035479E2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565D612A-A2D8-9B28-1F45-3802620E950E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8953DA0D-6888-7228-6906-70C361788FC5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ła zębate z wypełnieniem pełnym">
              <a:extLst>
                <a:ext uri="{FF2B5EF4-FFF2-40B4-BE49-F238E27FC236}">
                  <a16:creationId xmlns:a16="http://schemas.microsoft.com/office/drawing/2014/main" id="{65A67E14-ABE5-6531-3895-465EB00CC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4BA1E681-8B72-AB18-F61D-21728BC4C20C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18CC20B4-329A-D817-7C70-3FBFADE35000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ieć z wypełnieniem pełnym">
              <a:extLst>
                <a:ext uri="{FF2B5EF4-FFF2-40B4-BE49-F238E27FC236}">
                  <a16:creationId xmlns:a16="http://schemas.microsoft.com/office/drawing/2014/main" id="{B4411670-D6A7-A47A-EA8C-624F07BCA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0504D342-26ED-B1F7-2BB2-BC1AC39BE659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5BCB1FAD-06DB-0DB8-3B5C-1036BFF915DB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Tarcza — znacznik wyboru z wypełnieniem pełnym">
              <a:extLst>
                <a:ext uri="{FF2B5EF4-FFF2-40B4-BE49-F238E27FC236}">
                  <a16:creationId xmlns:a16="http://schemas.microsoft.com/office/drawing/2014/main" id="{F0F04651-76AC-3760-3A4E-B7E7E1C68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9D5D77B-15FC-C174-D3CD-805BB79691D6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4A14389-4D40-1B24-BE5F-71FE0AE6EC11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B43F393B-21B6-8D2B-CC5A-E735F9559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684A7AEC-C677-1F49-1B49-76533667E2BE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71F0206C-AC35-BA34-B126-CFE5D4E7841B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20695E20-3AD2-D10E-FE5D-D1A6E9CA2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A</a:t>
            </a:r>
            <a:r>
              <a:rPr sz="3200">
                <a:solidFill>
                  <a:srgbClr val="FFFFFF"/>
                </a:solidFill>
              </a:rPr>
              <a:t>SSAY CONDITIONS VS REAL BIOLOGY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🧪 Assays simplify biological reality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⚗️ In vitro ≠ in vivo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Context dependence breaks models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FC580313-39D6-B919-6E3F-A9DD1FD9B638}"/>
              </a:ext>
            </a:extLst>
          </p:cNvPr>
          <p:cNvSpPr/>
          <p:nvPr/>
        </p:nvSpPr>
        <p:spPr>
          <a:xfrm>
            <a:off x="-29359" y="-3419222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7673603A-4D30-0CFF-DD50-03F0721997C2}"/>
              </a:ext>
            </a:extLst>
          </p:cNvPr>
          <p:cNvGrpSpPr/>
          <p:nvPr/>
        </p:nvGrpSpPr>
        <p:grpSpPr>
          <a:xfrm>
            <a:off x="548673" y="2591989"/>
            <a:ext cx="612000" cy="612000"/>
            <a:chOff x="864361" y="2351884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71C5634E-327B-661A-CA83-9B4A9A3AFE06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Procesor z wypełnieniem pełnym">
              <a:extLst>
                <a:ext uri="{FF2B5EF4-FFF2-40B4-BE49-F238E27FC236}">
                  <a16:creationId xmlns:a16="http://schemas.microsoft.com/office/drawing/2014/main" id="{11198075-BB7A-A546-68DD-F789A6FAD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5B358A20-ABDD-5A3A-395D-20302A1762E8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233D9821-7D5C-4BAA-59A5-9378F146B8AA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C86AC793-6BBB-87BC-0117-6C6F2B337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2BD4D138-2A0F-62BD-A524-DDE01ACC2A40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434A15CB-621A-77F4-CEC3-244B8D8F6565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FA7904EB-E229-805F-F877-FB746AC35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566DFCA8-5288-E33F-552F-2D751408BF00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D6AFA630-1B20-CCBF-04FC-B90BF908FF13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ła zębate z wypełnieniem pełnym">
              <a:extLst>
                <a:ext uri="{FF2B5EF4-FFF2-40B4-BE49-F238E27FC236}">
                  <a16:creationId xmlns:a16="http://schemas.microsoft.com/office/drawing/2014/main" id="{F9820838-A748-08C3-696F-C82765509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7555EA78-11E6-250E-9110-047131A2F412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D497AC3A-4DBD-4B84-C03E-CE84D6691C42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ieć z wypełnieniem pełnym">
              <a:extLst>
                <a:ext uri="{FF2B5EF4-FFF2-40B4-BE49-F238E27FC236}">
                  <a16:creationId xmlns:a16="http://schemas.microsoft.com/office/drawing/2014/main" id="{1459E238-056F-BFA4-CCB6-2B9C184A5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41FD1DD8-644F-F2D3-41EB-95677CE08BE8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8906AA43-ACD1-5EBF-2462-3B2911727310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Tarcza — znacznik wyboru z wypełnieniem pełnym">
              <a:extLst>
                <a:ext uri="{FF2B5EF4-FFF2-40B4-BE49-F238E27FC236}">
                  <a16:creationId xmlns:a16="http://schemas.microsoft.com/office/drawing/2014/main" id="{7141B4C2-8873-27C4-00C5-FB5EF69C1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32C64F58-65F0-E168-A052-E8E4148DB1C0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17D36E61-CA93-069D-913A-C950F8F63A88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41D0B1F0-F03A-E737-5C0D-1FC6AC9A3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EEE159E0-E136-7821-989F-63695919347A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00568FB1-2038-FB03-FBBE-86D853920E4A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CF090E94-B2C8-D093-41B3-87DE2CE6B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T</a:t>
            </a:r>
            <a:r>
              <a:rPr sz="3200">
                <a:solidFill>
                  <a:srgbClr val="FFFFFF"/>
                </a:solidFill>
              </a:rPr>
              <a:t>EMPORAL VS RANDOM VALIDATION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⏳ Temporal splits mimic real deployment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🎲 Random splits inflate optimism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Time-aware evaluation is harder but honest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6371403A-7C0C-4881-E450-F309AAA7697C}"/>
              </a:ext>
            </a:extLst>
          </p:cNvPr>
          <p:cNvSpPr/>
          <p:nvPr/>
        </p:nvSpPr>
        <p:spPr>
          <a:xfrm>
            <a:off x="-29359" y="-3419222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3507A12B-60D7-C0BC-7C4B-0EC9CDF3B094}"/>
              </a:ext>
            </a:extLst>
          </p:cNvPr>
          <p:cNvGrpSpPr/>
          <p:nvPr/>
        </p:nvGrpSpPr>
        <p:grpSpPr>
          <a:xfrm>
            <a:off x="548673" y="2591989"/>
            <a:ext cx="612000" cy="612000"/>
            <a:chOff x="864361" y="2351884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C2940B2C-ABB5-2236-9F3D-DE43B05D4D58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Procesor z wypełnieniem pełnym">
              <a:extLst>
                <a:ext uri="{FF2B5EF4-FFF2-40B4-BE49-F238E27FC236}">
                  <a16:creationId xmlns:a16="http://schemas.microsoft.com/office/drawing/2014/main" id="{D77F873D-7BF3-55BC-3F4D-EC3758F26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4B93562E-AC7D-9F4E-98B3-2B6785B3B1BF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64B8252F-B335-DCDB-440A-70D9795DD892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3F516652-BC8A-52A8-7FAB-EAE36D111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BF13568E-842C-AAB5-C752-B37FC40666D6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E09F2F04-1CB6-FCA4-8AA1-A9CA6FFF5377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7900FABE-6C36-61F9-595E-94489A812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CA5E7E66-6087-2D1D-73D3-9652E9131F18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510521A3-D802-4A4A-62B6-325FF3BC4DDB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ła zębate z wypełnieniem pełnym">
              <a:extLst>
                <a:ext uri="{FF2B5EF4-FFF2-40B4-BE49-F238E27FC236}">
                  <a16:creationId xmlns:a16="http://schemas.microsoft.com/office/drawing/2014/main" id="{284F690B-CF55-92DB-779F-FD19EB203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A7472AE5-4C16-B4F7-5E24-B2DA8D06F7F0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A6EF0507-B86E-EDE2-542D-134758EA1668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ieć z wypełnieniem pełnym">
              <a:extLst>
                <a:ext uri="{FF2B5EF4-FFF2-40B4-BE49-F238E27FC236}">
                  <a16:creationId xmlns:a16="http://schemas.microsoft.com/office/drawing/2014/main" id="{2B5D83B8-988E-EECE-38C1-46B4CD9FE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500145E2-3D54-10B3-B18C-E25DB407874B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937350B8-BEF7-5BB6-7DF5-4A530E3AF7CC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Tarcza — znacznik wyboru z wypełnieniem pełnym">
              <a:extLst>
                <a:ext uri="{FF2B5EF4-FFF2-40B4-BE49-F238E27FC236}">
                  <a16:creationId xmlns:a16="http://schemas.microsoft.com/office/drawing/2014/main" id="{60E651DD-827B-29EC-D952-A483CFD5A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C3676A85-9F89-79EB-D151-CF5C8A76D706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58508DFD-AA8D-1D18-BA76-2422C3BC763E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BECC07CC-31A4-724D-41C2-4CF2F7D83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6E3714F5-60E1-133F-6F40-66301E67DD7D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22E7D111-955B-A016-937D-C1C1EB7424EE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15CC62FF-9665-E808-74FF-71DB8685F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915480" y="182880"/>
            <a:ext cx="4227439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S</a:t>
            </a:r>
            <a:r>
              <a:rPr sz="3200" dirty="0">
                <a:solidFill>
                  <a:srgbClr val="FFFFFF"/>
                </a:solidFill>
              </a:rPr>
              <a:t>HORTCUT LEARNING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Models exploit dataset-specific artifacts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92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📐 Easy signals replace true understanding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3348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High accuracy hides wrong reasoning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CE97CD37-526D-445A-9655-290527EB83BC}"/>
              </a:ext>
            </a:extLst>
          </p:cNvPr>
          <p:cNvSpPr/>
          <p:nvPr/>
        </p:nvSpPr>
        <p:spPr>
          <a:xfrm>
            <a:off x="-29359" y="-3419222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BDE846DF-91F0-EB3D-D6A0-4406EB4DB7B4}"/>
              </a:ext>
            </a:extLst>
          </p:cNvPr>
          <p:cNvGrpSpPr/>
          <p:nvPr/>
        </p:nvGrpSpPr>
        <p:grpSpPr>
          <a:xfrm>
            <a:off x="548673" y="2591989"/>
            <a:ext cx="612000" cy="612000"/>
            <a:chOff x="864361" y="2351884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969F622F-0C4B-ABAA-8D1B-E9FABEFA054C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Procesor z wypełnieniem pełnym">
              <a:extLst>
                <a:ext uri="{FF2B5EF4-FFF2-40B4-BE49-F238E27FC236}">
                  <a16:creationId xmlns:a16="http://schemas.microsoft.com/office/drawing/2014/main" id="{4EACD71B-0C90-5A43-39F3-B8DFC0EEC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C5ACB65C-F39F-372A-CE39-BBD97CEEB9CF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B665E814-5A8E-21F3-5963-8C9DB9FD8B17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DA35B8CB-5A3A-F838-DB8C-8541CC2D8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0EDD60BA-9D69-F169-A3BE-F06757CB1230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15E2AE72-BB6D-89AB-CD7F-30FEA6D94C4E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997F3521-A791-F349-CC86-F34519F57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DCFDEAF3-A593-E021-5211-FE17538397D3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0F1295E7-A4F5-8087-6FBE-653FE4E3812B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ła zębate z wypełnieniem pełnym">
              <a:extLst>
                <a:ext uri="{FF2B5EF4-FFF2-40B4-BE49-F238E27FC236}">
                  <a16:creationId xmlns:a16="http://schemas.microsoft.com/office/drawing/2014/main" id="{E84A3FC6-9242-CE5C-89A2-774793FC3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F0363446-78FE-F42E-83DB-6A286130764F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E26FC7F8-0106-3FB6-AF40-89F102EEF73F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ieć z wypełnieniem pełnym">
              <a:extLst>
                <a:ext uri="{FF2B5EF4-FFF2-40B4-BE49-F238E27FC236}">
                  <a16:creationId xmlns:a16="http://schemas.microsoft.com/office/drawing/2014/main" id="{3FF9F1D7-1FCC-0FC4-03D2-241E87F57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EEF4170F-D8A5-1F11-F065-BFBFBFAD3DE9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1C8E837C-2367-A2F6-6C0E-512B94A6F9E0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Tarcza — znacznik wyboru z wypełnieniem pełnym">
              <a:extLst>
                <a:ext uri="{FF2B5EF4-FFF2-40B4-BE49-F238E27FC236}">
                  <a16:creationId xmlns:a16="http://schemas.microsoft.com/office/drawing/2014/main" id="{381D7AAC-1563-EAF2-2195-A1AB2570B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D7134493-63B8-CF21-8A29-12867A6A9161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19E784E3-EAD7-59D5-9403-2F2361DC34CF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7B80E2AC-8FDF-D86D-0E47-8A64A9267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1993C96-6F46-A755-F2E4-67AC537F9577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CC59FB0C-17B3-3A46-61FE-C3A613DA989D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23AED2B2-5E45-EC13-65C0-ACBD96560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361643" y="182880"/>
            <a:ext cx="533511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W</a:t>
            </a:r>
            <a:r>
              <a:rPr sz="3200" dirty="0">
                <a:solidFill>
                  <a:srgbClr val="FFFFFF"/>
                </a:solidFill>
              </a:rPr>
              <a:t>HEN MODELS LEARN SIZE</a:t>
            </a:r>
          </a:p>
        </p:txBody>
      </p:sp>
      <p:sp>
        <p:nvSpPr>
          <p:cNvPr id="3" name="PointBox_0"/>
          <p:cNvSpPr/>
          <p:nvPr/>
        </p:nvSpPr>
        <p:spPr>
          <a:xfrm>
            <a:off x="1397759" y="1343752"/>
            <a:ext cx="3058636" cy="1458686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📏 Molecular weight correlates with activity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3276779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⚖️ Bigger molecules often score better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4099739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Spurious correlations dominate predictions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B53AAA90-D6CC-655F-A1C5-1FDC1CB7B734}"/>
              </a:ext>
            </a:extLst>
          </p:cNvPr>
          <p:cNvSpPr/>
          <p:nvPr/>
        </p:nvSpPr>
        <p:spPr>
          <a:xfrm>
            <a:off x="-29359" y="-3419222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3F32FD33-4C55-1797-1E8B-E2A17A29DAD4}"/>
              </a:ext>
            </a:extLst>
          </p:cNvPr>
          <p:cNvGrpSpPr/>
          <p:nvPr/>
        </p:nvGrpSpPr>
        <p:grpSpPr>
          <a:xfrm>
            <a:off x="548673" y="2591989"/>
            <a:ext cx="612000" cy="612000"/>
            <a:chOff x="864361" y="2351884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CBF00BAB-ED1C-5F58-3E05-780641B63413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Procesor z wypełnieniem pełnym">
              <a:extLst>
                <a:ext uri="{FF2B5EF4-FFF2-40B4-BE49-F238E27FC236}">
                  <a16:creationId xmlns:a16="http://schemas.microsoft.com/office/drawing/2014/main" id="{3A1DDC7A-F004-01E7-CD8A-F603A1125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D3CD0707-3D61-DD13-29CF-9CFEB52472BF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474D6B90-526A-4633-56FC-0E462B605624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C6A48DBD-3628-4322-769F-BD77561D8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FDEF0A0B-20E3-1F0E-E4F4-8789F9AABD34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BE145D8F-5553-5D3D-7D3D-DE21601EF33F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763AAC24-0949-3815-01B1-D2A2E85AD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DB604DB6-F73F-0351-2A3C-FB5028547D3A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C1F487D4-43C4-2B46-49A5-5A294160397A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ła zębate z wypełnieniem pełnym">
              <a:extLst>
                <a:ext uri="{FF2B5EF4-FFF2-40B4-BE49-F238E27FC236}">
                  <a16:creationId xmlns:a16="http://schemas.microsoft.com/office/drawing/2014/main" id="{01C3B8AB-D2D0-C37D-4489-AFA3983CD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C3C34CC3-0046-4ED9-408B-1E909516F6CD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C16687F8-E6E5-2845-D5BE-1019EF06E572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ieć z wypełnieniem pełnym">
              <a:extLst>
                <a:ext uri="{FF2B5EF4-FFF2-40B4-BE49-F238E27FC236}">
                  <a16:creationId xmlns:a16="http://schemas.microsoft.com/office/drawing/2014/main" id="{3802ACB1-065C-16D7-BF62-ABB8DD8A7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8B671A47-113F-2E31-680A-30E50917F41E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A623C506-65D9-D69F-675F-35A988306A72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Tarcza — znacznik wyboru z wypełnieniem pełnym">
              <a:extLst>
                <a:ext uri="{FF2B5EF4-FFF2-40B4-BE49-F238E27FC236}">
                  <a16:creationId xmlns:a16="http://schemas.microsoft.com/office/drawing/2014/main" id="{01C55A52-6FF7-F9B0-6E38-E893A690A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80832316-A3D0-6B66-55FF-F8905480717C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22CB8349-7DA1-F7D1-1849-62CB5671692F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F1E7997F-3AB6-5341-6314-CCA421341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7639CF84-75FF-19DF-0B64-D6D7A849672A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D2EE0D9B-B05D-0599-387D-BA2E94F85E41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7EEB0BF5-10DA-B471-F7E8-C59FEA44C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  <p:pic>
        <p:nvPicPr>
          <p:cNvPr id="32" name="Obraz 31" descr="Obraz zawierający tekst, Czcionka, linia, Wykres&#10;&#10;Zawartość wygenerowana przez AI może być niepoprawna.">
            <a:extLst>
              <a:ext uri="{FF2B5EF4-FFF2-40B4-BE49-F238E27FC236}">
                <a16:creationId xmlns:a16="http://schemas.microsoft.com/office/drawing/2014/main" id="{EDB95415-CFF3-7F70-9C89-48C6A323510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82109" y="1043761"/>
            <a:ext cx="3622143" cy="2058668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174091" y="182880"/>
            <a:ext cx="5710218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D</a:t>
            </a:r>
            <a:r>
              <a:rPr sz="3200" dirty="0">
                <a:solidFill>
                  <a:srgbClr val="FFFFFF"/>
                </a:solidFill>
              </a:rPr>
              <a:t>ETECTING AND DIAGNOSING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🔍 Out-of-distribution detection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📉 Performance stratified by scaffold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Stress-testing with adversarial molecules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34D4E876-9DD1-C34E-8433-80CEFC62F193}"/>
              </a:ext>
            </a:extLst>
          </p:cNvPr>
          <p:cNvSpPr/>
          <p:nvPr/>
        </p:nvSpPr>
        <p:spPr>
          <a:xfrm>
            <a:off x="-29359" y="-3419222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37A6B819-08BE-D5A6-CF88-E6012AFFA470}"/>
              </a:ext>
            </a:extLst>
          </p:cNvPr>
          <p:cNvGrpSpPr/>
          <p:nvPr/>
        </p:nvGrpSpPr>
        <p:grpSpPr>
          <a:xfrm>
            <a:off x="548673" y="2591989"/>
            <a:ext cx="612000" cy="612000"/>
            <a:chOff x="864361" y="2351884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8D63B776-ADAE-89E8-3504-64C16231E456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Procesor z wypełnieniem pełnym">
              <a:extLst>
                <a:ext uri="{FF2B5EF4-FFF2-40B4-BE49-F238E27FC236}">
                  <a16:creationId xmlns:a16="http://schemas.microsoft.com/office/drawing/2014/main" id="{763AC66E-72D4-330D-DE25-AEAFE0D4B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51C5BB8C-4BF2-980C-6107-4784B4A6EAF9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22E68728-0742-5859-6E24-CC031070D2F0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A94D8D6B-8BAC-5F5F-7633-D6F1B113D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9926FB27-9C8A-EC11-DC17-E8A40C07424C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2E1570F2-07B2-A958-48EF-FA284286D01E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C25B265C-E67A-D20E-8A10-5CF98E4CD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DCFD8910-BFC4-BBF1-C11C-B6FD139541D4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8B2F0247-5FC9-C926-F942-8D7CD8069A0F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ła zębate z wypełnieniem pełnym">
              <a:extLst>
                <a:ext uri="{FF2B5EF4-FFF2-40B4-BE49-F238E27FC236}">
                  <a16:creationId xmlns:a16="http://schemas.microsoft.com/office/drawing/2014/main" id="{9D0E6F66-5B6D-4535-2868-99575029F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F101213B-B3BF-7C0C-E679-404F2465A355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4ED11D48-917F-6623-E914-9A9EBE8C63E3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ieć z wypełnieniem pełnym">
              <a:extLst>
                <a:ext uri="{FF2B5EF4-FFF2-40B4-BE49-F238E27FC236}">
                  <a16:creationId xmlns:a16="http://schemas.microsoft.com/office/drawing/2014/main" id="{A297DDAD-75C6-81C0-DAE9-D19D7B41B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A7C12319-CDCB-9518-68B5-950A5E148C12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474FB2B1-A8B5-026A-D090-CE1D453A8D0E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Tarcza — znacznik wyboru z wypełnieniem pełnym">
              <a:extLst>
                <a:ext uri="{FF2B5EF4-FFF2-40B4-BE49-F238E27FC236}">
                  <a16:creationId xmlns:a16="http://schemas.microsoft.com/office/drawing/2014/main" id="{5DBD77D8-71FD-3C7A-1A5A-BF7E4C416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0E5F15BD-F7E2-F399-9381-B5AA2145FB40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530627F9-5DF6-6693-0964-93176CDDBEE9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11F83CA0-31E1-E626-6388-50838D3C8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3E5C1C4A-CDAA-1F9C-D17C-CE0C7D780F8D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8C57BB3D-273B-230D-B0EF-0BD29362E113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7B6EE091-F04B-830A-4F5B-A304A842A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492142" y="182880"/>
            <a:ext cx="707411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rgbClr val="FFFFFF"/>
                </a:solidFill>
              </a:rPr>
              <a:t>F</a:t>
            </a:r>
            <a:r>
              <a:rPr sz="3200" dirty="0">
                <a:solidFill>
                  <a:srgbClr val="FFFFFF"/>
                </a:solidFill>
              </a:rPr>
              <a:t>ULLY AUTOMATED DRUG DISCOVERY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🤖 Models lack biological common sense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🧠 Humans integrate incomplete information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68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Automation without oversight is risky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C4DAFBFE-D1B6-EB4B-B3D4-0B6221FA5F29}"/>
              </a:ext>
            </a:extLst>
          </p:cNvPr>
          <p:cNvSpPr/>
          <p:nvPr/>
        </p:nvSpPr>
        <p:spPr>
          <a:xfrm>
            <a:off x="-29359" y="-3419222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5E9DA504-87FD-3D17-C82A-2C9D8A579D59}"/>
              </a:ext>
            </a:extLst>
          </p:cNvPr>
          <p:cNvGrpSpPr/>
          <p:nvPr/>
        </p:nvGrpSpPr>
        <p:grpSpPr>
          <a:xfrm>
            <a:off x="548673" y="2591989"/>
            <a:ext cx="612000" cy="612000"/>
            <a:chOff x="864361" y="2351884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662014BD-501D-FDC9-8F32-E6F2E52DB71C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Procesor z wypełnieniem pełnym">
              <a:extLst>
                <a:ext uri="{FF2B5EF4-FFF2-40B4-BE49-F238E27FC236}">
                  <a16:creationId xmlns:a16="http://schemas.microsoft.com/office/drawing/2014/main" id="{B9316D8F-E456-6821-D548-2DB2624B5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54D84DCF-6BD9-EE78-A944-D1C89452492B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10CE4732-E667-CAAD-47DC-C8F486F366A8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EA845AFA-ECCD-E1C3-B9C3-F730D4B80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6C8D1C04-A05B-2281-39EB-3E171A2FFA20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5431FF15-EBF9-B3A2-A9ED-E936869C2FCB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C1B5DDF7-0BF8-0CC6-77E8-62FEA65A9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087FD76B-DDBF-A079-E309-0CF185D4FBF4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F8A7D07A-2223-5994-1B08-DBB1E6C8E691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ła zębate z wypełnieniem pełnym">
              <a:extLst>
                <a:ext uri="{FF2B5EF4-FFF2-40B4-BE49-F238E27FC236}">
                  <a16:creationId xmlns:a16="http://schemas.microsoft.com/office/drawing/2014/main" id="{71B27B97-CF4F-7BAD-D32E-3AD9A3EF4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65425903-A3DF-1132-689A-466F7EA55003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2F719EA7-7D1F-F47C-AC50-96131D714977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ieć z wypełnieniem pełnym">
              <a:extLst>
                <a:ext uri="{FF2B5EF4-FFF2-40B4-BE49-F238E27FC236}">
                  <a16:creationId xmlns:a16="http://schemas.microsoft.com/office/drawing/2014/main" id="{CFEC5C36-159B-1C77-6FB5-9158A1392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E0E8C18D-467F-0A2E-B4E4-81B25D78FE0D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6BA41793-86FF-A9DE-6D0B-B772D29B5FF5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Tarcza — znacznik wyboru z wypełnieniem pełnym">
              <a:extLst>
                <a:ext uri="{FF2B5EF4-FFF2-40B4-BE49-F238E27FC236}">
                  <a16:creationId xmlns:a16="http://schemas.microsoft.com/office/drawing/2014/main" id="{66C7D70B-58F9-148A-F5A8-1EA47AEFD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458A41AA-3EB7-32BF-C58A-D34B588579CF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18E3CFB1-2C48-140F-CD58-BFC63D39AF01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0E7B832E-4B21-87DB-5CBF-819A59EEC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48B7F67-9CFE-6F68-1406-EE4795F17B14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949B3B22-8F0D-D0C0-36F5-BF182EA0E019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D10D4FCF-D539-1164-1345-1516F4FF9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E</a:t>
            </a:r>
            <a:r>
              <a:rPr sz="3200">
                <a:solidFill>
                  <a:srgbClr val="FFFFFF"/>
                </a:solidFill>
              </a:rPr>
              <a:t>XPERT INTUITION AND VISUAL INSPECTION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👁️ Chemists inspect structures and interactions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18141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🧩 Pattern recognition beyond algorithms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41101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Experience guides decision-making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2A0A51E7-032B-33CE-1281-F511C22039A5}"/>
              </a:ext>
            </a:extLst>
          </p:cNvPr>
          <p:cNvSpPr/>
          <p:nvPr/>
        </p:nvSpPr>
        <p:spPr>
          <a:xfrm>
            <a:off x="-29359" y="-3419222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1DB6A9BE-CD45-C078-195D-9083AB05337B}"/>
              </a:ext>
            </a:extLst>
          </p:cNvPr>
          <p:cNvGrpSpPr/>
          <p:nvPr/>
        </p:nvGrpSpPr>
        <p:grpSpPr>
          <a:xfrm>
            <a:off x="548673" y="2591989"/>
            <a:ext cx="612000" cy="612000"/>
            <a:chOff x="864361" y="2351884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147B1E46-C51D-3232-6E40-5BB8CBAFE26B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Procesor z wypełnieniem pełnym">
              <a:extLst>
                <a:ext uri="{FF2B5EF4-FFF2-40B4-BE49-F238E27FC236}">
                  <a16:creationId xmlns:a16="http://schemas.microsoft.com/office/drawing/2014/main" id="{0F52647F-736C-1D22-9371-30EC44D04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1B143261-6FE4-C814-0B4F-77E6074B61BA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525ABABF-7448-465D-7193-09E6A0CAFD94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B69B3F33-0AAA-4802-40F2-305F44F15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E727080E-B18E-03A5-302D-4310FF9D0A37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2A801FF6-F397-3677-1DAC-5C6AF5E39F9A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1E3D68E1-B234-E8A3-9CE3-7A629F470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6E3BE1AC-37EE-9E3E-F73A-B906D463EEE0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9B397721-55CB-1724-CEBF-F3387B8C1FB4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ła zębate z wypełnieniem pełnym">
              <a:extLst>
                <a:ext uri="{FF2B5EF4-FFF2-40B4-BE49-F238E27FC236}">
                  <a16:creationId xmlns:a16="http://schemas.microsoft.com/office/drawing/2014/main" id="{543B390A-A62C-C2A7-A547-71C67FA64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55DE2054-5DA4-F6A8-5212-C5841F41A86A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153135D8-9C7A-AA50-09F3-4A9BB16F1791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ieć z wypełnieniem pełnym">
              <a:extLst>
                <a:ext uri="{FF2B5EF4-FFF2-40B4-BE49-F238E27FC236}">
                  <a16:creationId xmlns:a16="http://schemas.microsoft.com/office/drawing/2014/main" id="{5E9B6E8E-C235-0170-6D66-4870DE1FF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909BD159-F9F0-F3D3-78B8-090A81F7B311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2E45548B-F109-8CAB-E7C2-1889EA0DCE76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Tarcza — znacznik wyboru z wypełnieniem pełnym">
              <a:extLst>
                <a:ext uri="{FF2B5EF4-FFF2-40B4-BE49-F238E27FC236}">
                  <a16:creationId xmlns:a16="http://schemas.microsoft.com/office/drawing/2014/main" id="{789D1218-6A55-DB2B-65BC-AD3F5794B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784A710B-2788-830D-AB53-8C2C9779546A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8060CEC3-5C5F-EE2C-0C35-620AFDDD9B5C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3E13DC0B-2848-37FD-1FF7-E6CCD6D57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6AA6B43E-639B-4CC2-426A-679633A918EE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69606F38-0F37-5499-C4CF-72E2CAC1B247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C9E12C56-8ECB-9C3E-2029-1FF8A1EB5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H</a:t>
            </a:r>
            <a:r>
              <a:rPr sz="3200">
                <a:solidFill>
                  <a:srgbClr val="FFFFFF"/>
                </a:solidFill>
              </a:rPr>
              <a:t>UMAN BIASES AND MODEL BIASES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⚖️ Humans and models share blind spots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🔁 Biases can reinforce each other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Awareness improves outcomes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A3900C17-13B8-9442-BF5C-C5F6A5326C15}"/>
              </a:ext>
            </a:extLst>
          </p:cNvPr>
          <p:cNvSpPr/>
          <p:nvPr/>
        </p:nvSpPr>
        <p:spPr>
          <a:xfrm>
            <a:off x="-29359" y="-3419222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17DB31B1-A6A4-5E6D-C046-3EB30A1A3A28}"/>
              </a:ext>
            </a:extLst>
          </p:cNvPr>
          <p:cNvGrpSpPr/>
          <p:nvPr/>
        </p:nvGrpSpPr>
        <p:grpSpPr>
          <a:xfrm>
            <a:off x="548673" y="2591989"/>
            <a:ext cx="612000" cy="612000"/>
            <a:chOff x="864361" y="2351884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3193B09A-F584-D2A8-F178-F04A318F66F5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Procesor z wypełnieniem pełnym">
              <a:extLst>
                <a:ext uri="{FF2B5EF4-FFF2-40B4-BE49-F238E27FC236}">
                  <a16:creationId xmlns:a16="http://schemas.microsoft.com/office/drawing/2014/main" id="{9156371B-760A-C84C-5B3D-7D569F6EB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D7CD781F-426F-9BB8-87CC-B7EACC76AD98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9EEA0567-2CDD-E7E9-E897-DCBD1924B05B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C03E1DF4-7014-7519-0913-5BCD1B925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8EFB1ECF-FF3C-48BA-B339-8940A398E55E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A8EB3D1D-9A15-B8C7-D5DB-F7748C6084B7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C680D3BE-623E-3EA4-DA38-E7CC2FEC3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32C48B71-CE4A-B8EA-186F-761ECD8E6C95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D9FA657D-49F9-1F35-F2E5-FB2FD3C3DA45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ła zębate z wypełnieniem pełnym">
              <a:extLst>
                <a:ext uri="{FF2B5EF4-FFF2-40B4-BE49-F238E27FC236}">
                  <a16:creationId xmlns:a16="http://schemas.microsoft.com/office/drawing/2014/main" id="{BF895EFD-4A54-BEF0-921F-1248622DD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A77BB878-8C91-60EB-5500-F88767A7FAB6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7A67E85B-5587-C875-7C5A-BD563C70487E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ieć z wypełnieniem pełnym">
              <a:extLst>
                <a:ext uri="{FF2B5EF4-FFF2-40B4-BE49-F238E27FC236}">
                  <a16:creationId xmlns:a16="http://schemas.microsoft.com/office/drawing/2014/main" id="{0E4D66EF-9696-A225-3D4D-CF3ABF50E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E389EC1D-F3E2-7CFA-2A33-0184B27AB693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7A7B42FF-8577-D09F-300A-288D01F20881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Tarcza — znacznik wyboru z wypełnieniem pełnym">
              <a:extLst>
                <a:ext uri="{FF2B5EF4-FFF2-40B4-BE49-F238E27FC236}">
                  <a16:creationId xmlns:a16="http://schemas.microsoft.com/office/drawing/2014/main" id="{078764E0-A196-5B2B-9116-CA3E1A6A0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FD1F6430-6A08-5CEA-353A-278075FF270B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417249CF-9C35-244B-2791-0403FEC45036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03D34E65-59D1-F34D-0CE9-206943FCA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6086DD37-4A24-CF64-F0FF-D6AB0FB4087E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CC4FEA96-6DEB-610C-6437-6529B9A9D9A1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FDD035BD-0740-19B1-2139-0F3EACDB4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3220051" y="182880"/>
            <a:ext cx="3618298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A</a:t>
            </a:r>
            <a:r>
              <a:rPr sz="3200" dirty="0">
                <a:solidFill>
                  <a:srgbClr val="FFFFFF"/>
                </a:solidFill>
              </a:rPr>
              <a:t>CTIVE LEARNING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🎯 Select experiments to maximize information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18141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⚖️ Balance exploration and exploitation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41101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🤖 Models guide experimental design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2A22D5F1-20DE-E288-DBD2-154AF39F80D8}"/>
              </a:ext>
            </a:extLst>
          </p:cNvPr>
          <p:cNvSpPr/>
          <p:nvPr/>
        </p:nvSpPr>
        <p:spPr>
          <a:xfrm>
            <a:off x="-29359" y="-3419222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F1C63781-6C35-73F3-01D9-386EDD93C6F6}"/>
              </a:ext>
            </a:extLst>
          </p:cNvPr>
          <p:cNvGrpSpPr/>
          <p:nvPr/>
        </p:nvGrpSpPr>
        <p:grpSpPr>
          <a:xfrm>
            <a:off x="548673" y="2591989"/>
            <a:ext cx="612000" cy="612000"/>
            <a:chOff x="864361" y="2351884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B1E6D692-0B7C-8085-A88B-8685685EF55B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Procesor z wypełnieniem pełnym">
              <a:extLst>
                <a:ext uri="{FF2B5EF4-FFF2-40B4-BE49-F238E27FC236}">
                  <a16:creationId xmlns:a16="http://schemas.microsoft.com/office/drawing/2014/main" id="{9B6992F9-BA79-552D-BBF4-41B2A58BB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129AC471-B6EF-D839-611E-F93933823B8E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DEEF8F18-9A30-0031-9A1B-2CCEDB435631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7871E124-F11A-A5B9-2119-BC00536DFC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C0A31C2C-3D93-4494-E8AC-267643FB5B14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2A57817F-3780-34EA-C5EB-15E1E2CE06C5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742CD0DB-0641-451A-EB9C-D98BF0E1A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B8011FEE-84EB-412D-C4BB-4AC251E2C474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464B4D5D-077B-2510-7A3C-40BEEDD1949E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ła zębate z wypełnieniem pełnym">
              <a:extLst>
                <a:ext uri="{FF2B5EF4-FFF2-40B4-BE49-F238E27FC236}">
                  <a16:creationId xmlns:a16="http://schemas.microsoft.com/office/drawing/2014/main" id="{E7279066-47B3-499B-FAB9-192B379ED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49D5705C-8AB6-BDFD-3E04-868AD083C61B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86BB6B7A-5675-15B6-3C1E-8F4CA7CD766C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ieć z wypełnieniem pełnym">
              <a:extLst>
                <a:ext uri="{FF2B5EF4-FFF2-40B4-BE49-F238E27FC236}">
                  <a16:creationId xmlns:a16="http://schemas.microsoft.com/office/drawing/2014/main" id="{1120E4AB-5EF6-044B-E03A-296149289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A3029016-9DC2-7316-AE86-FE734DA658DD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DE67EEAD-CB14-23D4-77A0-248F6AD316BA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Tarcza — znacznik wyboru z wypełnieniem pełnym">
              <a:extLst>
                <a:ext uri="{FF2B5EF4-FFF2-40B4-BE49-F238E27FC236}">
                  <a16:creationId xmlns:a16="http://schemas.microsoft.com/office/drawing/2014/main" id="{49D0D3C7-DF12-D543-628A-A2189D6B8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5C95C536-1E81-44B7-CD28-49B314B900AD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1AA3792-5B14-0760-A68F-71278B224EEF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745084A9-37F2-97A9-B7FC-8772E6E49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980235AB-68C6-76FB-33B9-E68B747097B1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00633DC4-80F3-19DE-FE0D-CC4D5ACCDDC6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E9DCD8EC-828E-2D17-CF2F-400C91EC7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8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836050" y="182880"/>
            <a:ext cx="638630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M</a:t>
            </a:r>
            <a:r>
              <a:rPr sz="3200" dirty="0">
                <a:solidFill>
                  <a:srgbClr val="FFFFFF"/>
                </a:solidFill>
              </a:rPr>
              <a:t>ULTI-OBJECTIVE OPTIMIZATION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⚖️ Potency vs safety vs bioavailability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📐 No single “best” molecule exists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📈 Trade-offs define real drug candidates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9F5814BB-C75F-7DD3-5DD9-B04480CF1038}"/>
              </a:ext>
            </a:extLst>
          </p:cNvPr>
          <p:cNvSpPr/>
          <p:nvPr/>
        </p:nvSpPr>
        <p:spPr>
          <a:xfrm>
            <a:off x="-29359" y="-592293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2003F9A9-E3F4-2C15-C00D-CD4BEE58D131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EEF574EF-E89A-5A3D-C820-789B80A2DEE3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Szkło powiększające z wypełnieniem pełnym">
              <a:extLst>
                <a:ext uri="{FF2B5EF4-FFF2-40B4-BE49-F238E27FC236}">
                  <a16:creationId xmlns:a16="http://schemas.microsoft.com/office/drawing/2014/main" id="{0EB45317-2101-1A7B-CA5B-F2A5E99F2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B6D9816A-FAF9-8FB6-69D5-FEF415E1235A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0D403292-3ADD-75B3-2A22-4BA0E41C6079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Koła zębate z wypełnieniem pełnym">
              <a:extLst>
                <a:ext uri="{FF2B5EF4-FFF2-40B4-BE49-F238E27FC236}">
                  <a16:creationId xmlns:a16="http://schemas.microsoft.com/office/drawing/2014/main" id="{1C7741C1-1FDA-3BCC-4661-92BCE3776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A2F28F73-6587-338C-1CC4-DA2B1D51D934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B0F44F4D-4164-3DCB-21FD-185AD374885D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Sieć z wypełnieniem pełnym">
              <a:extLst>
                <a:ext uri="{FF2B5EF4-FFF2-40B4-BE49-F238E27FC236}">
                  <a16:creationId xmlns:a16="http://schemas.microsoft.com/office/drawing/2014/main" id="{10FD43CE-23A8-8434-7633-EE1836774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2F75BB69-2A04-784B-563A-6A4272684CFC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50A57A61-A04B-8E7F-89DF-6F80311CB250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Procesor z wypełnieniem pełnym">
              <a:extLst>
                <a:ext uri="{FF2B5EF4-FFF2-40B4-BE49-F238E27FC236}">
                  <a16:creationId xmlns:a16="http://schemas.microsoft.com/office/drawing/2014/main" id="{3E06FB0C-B8CB-8BDB-AF7E-BB9F7493B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44C00175-BD08-FE70-4FBF-D51847BC1761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A6B60EDE-9198-5B72-7083-8F18F329243E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Tarcza — znacznik wyboru z wypełnieniem pełnym">
              <a:extLst>
                <a:ext uri="{FF2B5EF4-FFF2-40B4-BE49-F238E27FC236}">
                  <a16:creationId xmlns:a16="http://schemas.microsoft.com/office/drawing/2014/main" id="{83DDB38A-17EE-9477-EA58-31D8741C2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76B4292D-117D-782D-4051-126E61CEE211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A9BBF8F3-3277-7835-4147-FC3D698DF7F1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990A501F-5424-9D80-3FD3-7ABEDB1C4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454A62DF-737E-D07F-8EDC-076B7440C675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9CEE58D9-A6B8-3529-4E73-B5887A096B4B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FE8CD027-2663-F61A-162C-824686363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  <p:grpSp>
        <p:nvGrpSpPr>
          <p:cNvPr id="31" name="Grupa 30">
            <a:extLst>
              <a:ext uri="{FF2B5EF4-FFF2-40B4-BE49-F238E27FC236}">
                <a16:creationId xmlns:a16="http://schemas.microsoft.com/office/drawing/2014/main" id="{9B625D17-5581-BA8B-75F5-1D3E5B4ABC5B}"/>
              </a:ext>
            </a:extLst>
          </p:cNvPr>
          <p:cNvGrpSpPr/>
          <p:nvPr/>
        </p:nvGrpSpPr>
        <p:grpSpPr>
          <a:xfrm>
            <a:off x="548673" y="55349"/>
            <a:ext cx="649037" cy="612000"/>
            <a:chOff x="864361" y="-320972"/>
            <a:chExt cx="649037" cy="612000"/>
          </a:xfrm>
        </p:grpSpPr>
        <p:sp>
          <p:nvSpPr>
            <p:cNvPr id="32" name="Owal 31">
              <a:extLst>
                <a:ext uri="{FF2B5EF4-FFF2-40B4-BE49-F238E27FC236}">
                  <a16:creationId xmlns:a16="http://schemas.microsoft.com/office/drawing/2014/main" id="{5FE8CC86-1A5C-DF33-3DBA-354DBBDF7324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3" name="Grafika 32" descr="Homeopatia z wypełnieniem pełnym">
              <a:extLst>
                <a:ext uri="{FF2B5EF4-FFF2-40B4-BE49-F238E27FC236}">
                  <a16:creationId xmlns:a16="http://schemas.microsoft.com/office/drawing/2014/main" id="{FBE4A8F5-564E-8FDC-5AC6-4FE541B3F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939251" y="182880"/>
            <a:ext cx="617989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E</a:t>
            </a:r>
            <a:r>
              <a:rPr sz="3200" dirty="0">
                <a:solidFill>
                  <a:srgbClr val="FFFFFF"/>
                </a:solidFill>
              </a:rPr>
              <a:t>XPLORATION VS EXPLOITATION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🧭 Explore new chemical space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🔁 Exploit known active regions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Strategic trade-offs drive progress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C573367D-4179-3F48-F148-EC698B6AD696}"/>
              </a:ext>
            </a:extLst>
          </p:cNvPr>
          <p:cNvSpPr/>
          <p:nvPr/>
        </p:nvSpPr>
        <p:spPr>
          <a:xfrm>
            <a:off x="-29359" y="-3419222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549E751F-8B35-F10B-0795-B5EECF47828A}"/>
              </a:ext>
            </a:extLst>
          </p:cNvPr>
          <p:cNvGrpSpPr/>
          <p:nvPr/>
        </p:nvGrpSpPr>
        <p:grpSpPr>
          <a:xfrm>
            <a:off x="548673" y="2591989"/>
            <a:ext cx="612000" cy="612000"/>
            <a:chOff x="864361" y="2351884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C016097D-0566-62FC-C9CA-775BA65B5497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Procesor z wypełnieniem pełnym">
              <a:extLst>
                <a:ext uri="{FF2B5EF4-FFF2-40B4-BE49-F238E27FC236}">
                  <a16:creationId xmlns:a16="http://schemas.microsoft.com/office/drawing/2014/main" id="{FAF83FB7-D484-8341-5EF7-94861CB25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F830BC7F-8564-BDFA-21A4-BB6F20F03793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D16D1A10-EEED-F043-0E08-F9707CA7500D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166DDFAF-543F-C586-0A82-A4D706AB5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AE99A56C-F4FA-D16B-DC94-F4ADE6112F96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BF49136F-C9A4-1B11-20BD-64F2671EA8E6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3DD879A1-F6E2-1814-EA2D-61C60BF37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A8A9F66E-3EF9-D3BA-714D-109F0741F991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1AE21FD6-DE40-AA33-FAD0-FF7274D137D6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ła zębate z wypełnieniem pełnym">
              <a:extLst>
                <a:ext uri="{FF2B5EF4-FFF2-40B4-BE49-F238E27FC236}">
                  <a16:creationId xmlns:a16="http://schemas.microsoft.com/office/drawing/2014/main" id="{F1C4E2EF-A0A1-1E7D-6653-24EE39FF4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24921275-8274-621E-448F-7FE1696ECABA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8407FD69-0B31-FAC0-C1B8-A34AC77E455E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ieć z wypełnieniem pełnym">
              <a:extLst>
                <a:ext uri="{FF2B5EF4-FFF2-40B4-BE49-F238E27FC236}">
                  <a16:creationId xmlns:a16="http://schemas.microsoft.com/office/drawing/2014/main" id="{E76E2955-8D4B-A4EE-4F43-20FE470DB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C9FED8D3-3774-9AEC-610A-A93BEB6D4975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7A96304D-A4BC-0CFC-87DF-A15336EF3DD3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Tarcza — znacznik wyboru z wypełnieniem pełnym">
              <a:extLst>
                <a:ext uri="{FF2B5EF4-FFF2-40B4-BE49-F238E27FC236}">
                  <a16:creationId xmlns:a16="http://schemas.microsoft.com/office/drawing/2014/main" id="{D9465CD7-85F6-D63B-4C5A-72392CBA1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EDBF760-9494-7C9A-E10A-9D213781B111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2E3EF7C-CD2A-9AA0-1A7A-0E4E3DD93750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3AC240EB-D294-ABFF-CF27-847C8845D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1CCBE240-E868-670B-3BC0-D9CCAA1D7B28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AC1D114A-79F8-6013-535F-DDCE2C7517E7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47CBC087-966A-42B7-2CA6-AC2FD6643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I</a:t>
            </a:r>
            <a:r>
              <a:rPr sz="3200">
                <a:solidFill>
                  <a:srgbClr val="FFFFFF"/>
                </a:solidFill>
              </a:rPr>
              <a:t>NTERACTIVE MODEL-GUIDED DESIGN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🖥️ Humans interact with model suggestions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18141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🔄 Iterative design–test cycles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41101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Collaboration outperforms automation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9885128F-1791-E9B7-BDC6-297A21FD97D3}"/>
              </a:ext>
            </a:extLst>
          </p:cNvPr>
          <p:cNvSpPr/>
          <p:nvPr/>
        </p:nvSpPr>
        <p:spPr>
          <a:xfrm>
            <a:off x="-29359" y="-3419222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8CAA497E-E630-DC98-8F40-394B092FAC81}"/>
              </a:ext>
            </a:extLst>
          </p:cNvPr>
          <p:cNvGrpSpPr/>
          <p:nvPr/>
        </p:nvGrpSpPr>
        <p:grpSpPr>
          <a:xfrm>
            <a:off x="548673" y="2591989"/>
            <a:ext cx="612000" cy="612000"/>
            <a:chOff x="864361" y="2351884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BD39B38E-799F-3A0B-0801-EB94E69D7B69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Procesor z wypełnieniem pełnym">
              <a:extLst>
                <a:ext uri="{FF2B5EF4-FFF2-40B4-BE49-F238E27FC236}">
                  <a16:creationId xmlns:a16="http://schemas.microsoft.com/office/drawing/2014/main" id="{2C72B806-F301-E1F3-AECE-7DB75CB90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4AFD51B1-2860-BC9A-C8B4-8EC1EAEFCB45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6D35603F-A26A-E0CC-35E6-AF34ED68D02A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97115F68-9FB9-8215-FB0D-FF9A2F2E7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03BA12BB-EAEF-E946-A37C-44F0001D1013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FFC502FB-79D4-E0F9-77B4-665AF96BA9E6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8B73C59B-95F9-886B-B32E-D43C0779B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4EFB9AB9-F87D-FC1D-DDDC-196D17A36F83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C32F9C5F-91D2-53D5-BB52-0F8D8020AB98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ła zębate z wypełnieniem pełnym">
              <a:extLst>
                <a:ext uri="{FF2B5EF4-FFF2-40B4-BE49-F238E27FC236}">
                  <a16:creationId xmlns:a16="http://schemas.microsoft.com/office/drawing/2014/main" id="{156D1E8E-AA41-9D9B-DEC4-E648CF1DE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8C5A7866-CF5E-E131-A6F2-871A1BB23A86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EF4BA119-49E3-BF36-8004-05641501F7D3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ieć z wypełnieniem pełnym">
              <a:extLst>
                <a:ext uri="{FF2B5EF4-FFF2-40B4-BE49-F238E27FC236}">
                  <a16:creationId xmlns:a16="http://schemas.microsoft.com/office/drawing/2014/main" id="{BA995871-F045-82D4-31B7-954F66D6B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D8EDFFE4-B857-53FB-232A-CE507F86EE50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1E431AA8-B0A4-828F-D2F9-33B10E46E559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Tarcza — znacznik wyboru z wypełnieniem pełnym">
              <a:extLst>
                <a:ext uri="{FF2B5EF4-FFF2-40B4-BE49-F238E27FC236}">
                  <a16:creationId xmlns:a16="http://schemas.microsoft.com/office/drawing/2014/main" id="{D84F4EF9-8095-47AE-817F-928BE8761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4584CCB2-726C-285D-FCDC-591808E52300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4D97B63B-0D93-43E1-89C8-594234D72673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ADCE2B7A-B7D6-94A4-42B3-DCB7F6978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6F9C9E31-FA5D-60D6-D0AE-E9AA1A8EC2E2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1CA970E4-1DF8-4D2D-7085-8D728EF2BD15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43934F71-CCA9-241B-90EC-089480E1D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W</a:t>
            </a:r>
            <a:r>
              <a:rPr sz="3200">
                <a:solidFill>
                  <a:srgbClr val="000000"/>
                </a:solidFill>
              </a:rPr>
              <a:t>HY CHEMISTS DON’T TRUST BLACK BOXES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457730"/>
            <a:ext cx="4163257" cy="100584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🧩 Complex models are opaque</a:t>
            </a:r>
          </a:p>
        </p:txBody>
      </p:sp>
      <p:sp>
        <p:nvSpPr>
          <p:cNvPr id="4" name="PointBox_1"/>
          <p:cNvSpPr/>
          <p:nvPr/>
        </p:nvSpPr>
        <p:spPr>
          <a:xfrm>
            <a:off x="1378290" y="2701069"/>
            <a:ext cx="4163257" cy="1005839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⚠️ Lack of interpretability hinders adoption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4034044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Trust requires understanding predictions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CF53B119-0D03-7002-0B6D-BA42B694ED3A}"/>
              </a:ext>
            </a:extLst>
          </p:cNvPr>
          <p:cNvSpPr/>
          <p:nvPr/>
        </p:nvSpPr>
        <p:spPr>
          <a:xfrm>
            <a:off x="-29359" y="-277696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25" name="Grupa 24">
            <a:extLst>
              <a:ext uri="{FF2B5EF4-FFF2-40B4-BE49-F238E27FC236}">
                <a16:creationId xmlns:a16="http://schemas.microsoft.com/office/drawing/2014/main" id="{B4C7B03C-4C8E-F613-B6ED-E5A10B15B9CD}"/>
              </a:ext>
            </a:extLst>
          </p:cNvPr>
          <p:cNvGrpSpPr/>
          <p:nvPr/>
        </p:nvGrpSpPr>
        <p:grpSpPr>
          <a:xfrm>
            <a:off x="544587" y="3223328"/>
            <a:ext cx="616086" cy="614578"/>
            <a:chOff x="860275" y="3017520"/>
            <a:chExt cx="616086" cy="614578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1E06BD01-0DC3-BF28-44EF-83007E640611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Tarcza — znacznik wyboru z wypełnieniem pełnym">
              <a:extLst>
                <a:ext uri="{FF2B5EF4-FFF2-40B4-BE49-F238E27FC236}">
                  <a16:creationId xmlns:a16="http://schemas.microsoft.com/office/drawing/2014/main" id="{6CD4D049-7EC9-623C-BD33-034D2F9E8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34" name="Grupa 33">
            <a:extLst>
              <a:ext uri="{FF2B5EF4-FFF2-40B4-BE49-F238E27FC236}">
                <a16:creationId xmlns:a16="http://schemas.microsoft.com/office/drawing/2014/main" id="{D8F59FF7-063E-9248-30F7-8E7A85D0A541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3AEF8A6D-12C5-9CB0-098C-09499D2E06DF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6" name="Grafika 35" descr="Homeopatia z wypełnieniem pełnym">
              <a:extLst>
                <a:ext uri="{FF2B5EF4-FFF2-40B4-BE49-F238E27FC236}">
                  <a16:creationId xmlns:a16="http://schemas.microsoft.com/office/drawing/2014/main" id="{CBE9076E-19DD-5C5C-F49B-FF976EC2A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37" name="Grupa 36">
            <a:extLst>
              <a:ext uri="{FF2B5EF4-FFF2-40B4-BE49-F238E27FC236}">
                <a16:creationId xmlns:a16="http://schemas.microsoft.com/office/drawing/2014/main" id="{180545F9-F7CD-1FD7-4CCE-775C22D836E8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38" name="Owal 37">
              <a:extLst>
                <a:ext uri="{FF2B5EF4-FFF2-40B4-BE49-F238E27FC236}">
                  <a16:creationId xmlns:a16="http://schemas.microsoft.com/office/drawing/2014/main" id="{EC2EC59E-3233-063D-52BF-6BF43E813FF0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9" name="Grafika 38" descr="Szkło powiększające z wypełnieniem pełnym">
              <a:extLst>
                <a:ext uri="{FF2B5EF4-FFF2-40B4-BE49-F238E27FC236}">
                  <a16:creationId xmlns:a16="http://schemas.microsoft.com/office/drawing/2014/main" id="{AB0291CC-0F6F-DEF5-12E7-26CB4BED2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40" name="Grupa 39">
            <a:extLst>
              <a:ext uri="{FF2B5EF4-FFF2-40B4-BE49-F238E27FC236}">
                <a16:creationId xmlns:a16="http://schemas.microsoft.com/office/drawing/2014/main" id="{6066F06B-E37D-517F-02A5-668E7B5BA675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85BF4BD7-FE12-56B2-E017-9F98829AF7D7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2" name="Grafika 41" descr="Koła zębate z wypełnieniem pełnym">
              <a:extLst>
                <a:ext uri="{FF2B5EF4-FFF2-40B4-BE49-F238E27FC236}">
                  <a16:creationId xmlns:a16="http://schemas.microsoft.com/office/drawing/2014/main" id="{6ED343BA-B5CE-3613-7F89-DB5E178D5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43" name="Grupa 42">
            <a:extLst>
              <a:ext uri="{FF2B5EF4-FFF2-40B4-BE49-F238E27FC236}">
                <a16:creationId xmlns:a16="http://schemas.microsoft.com/office/drawing/2014/main" id="{0731027F-DEFA-A529-1C5F-751120C6A056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351509DC-D0E4-26E8-736A-4B5351BADC40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5" name="Grafika 44" descr="Sieć z wypełnieniem pełnym">
              <a:extLst>
                <a:ext uri="{FF2B5EF4-FFF2-40B4-BE49-F238E27FC236}">
                  <a16:creationId xmlns:a16="http://schemas.microsoft.com/office/drawing/2014/main" id="{97A11D5E-72D5-E130-8892-9E2D8376F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B018E687-EC7B-5313-7547-DC4A48A4BA7C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B3F3CC41-6FBC-7CD1-F564-0CBCD9321B6A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8" name="Grafika 47" descr="Procesor z wypełnieniem pełnym">
              <a:extLst>
                <a:ext uri="{FF2B5EF4-FFF2-40B4-BE49-F238E27FC236}">
                  <a16:creationId xmlns:a16="http://schemas.microsoft.com/office/drawing/2014/main" id="{E5FC0EA7-86C8-3278-0949-DB01DC1CF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52" name="Grupa 51">
            <a:extLst>
              <a:ext uri="{FF2B5EF4-FFF2-40B4-BE49-F238E27FC236}">
                <a16:creationId xmlns:a16="http://schemas.microsoft.com/office/drawing/2014/main" id="{9F6DA39C-84F8-E5A8-F1A1-68E457A85E99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53" name="Owal 52">
              <a:extLst>
                <a:ext uri="{FF2B5EF4-FFF2-40B4-BE49-F238E27FC236}">
                  <a16:creationId xmlns:a16="http://schemas.microsoft.com/office/drawing/2014/main" id="{1987A5C6-2B87-714D-24FF-8147C2456E8B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4" name="Grafika 53" descr="DNA z wypełnieniem pełnym">
              <a:extLst>
                <a:ext uri="{FF2B5EF4-FFF2-40B4-BE49-F238E27FC236}">
                  <a16:creationId xmlns:a16="http://schemas.microsoft.com/office/drawing/2014/main" id="{F2400B11-F32F-F928-1E03-1386369D4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55" name="Grupa 54">
            <a:extLst>
              <a:ext uri="{FF2B5EF4-FFF2-40B4-BE49-F238E27FC236}">
                <a16:creationId xmlns:a16="http://schemas.microsoft.com/office/drawing/2014/main" id="{073BBF85-E31C-1CC1-8A58-5EED220F714E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56" name="Owal 55">
              <a:extLst>
                <a:ext uri="{FF2B5EF4-FFF2-40B4-BE49-F238E27FC236}">
                  <a16:creationId xmlns:a16="http://schemas.microsoft.com/office/drawing/2014/main" id="{AEC6E72D-A54E-3340-A39E-C7EFFE21072D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7" name="Grafika 56" descr="Medycyna z wypełnieniem pełnym">
              <a:extLst>
                <a:ext uri="{FF2B5EF4-FFF2-40B4-BE49-F238E27FC236}">
                  <a16:creationId xmlns:a16="http://schemas.microsoft.com/office/drawing/2014/main" id="{65BAB9F0-670A-98C4-324F-74536C86F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  <p:pic>
        <p:nvPicPr>
          <p:cNvPr id="59" name="Obraz 58" descr="Obraz zawierający design&#10;&#10;Zawartość wygenerowana przez AI może być niepoprawna.">
            <a:extLst>
              <a:ext uri="{FF2B5EF4-FFF2-40B4-BE49-F238E27FC236}">
                <a16:creationId xmlns:a16="http://schemas.microsoft.com/office/drawing/2014/main" id="{3235F52D-5DF3-3BB9-988C-AB1953B97D7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90455" y="1211035"/>
            <a:ext cx="3357689" cy="27214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W</a:t>
            </a:r>
            <a:r>
              <a:rPr sz="3200">
                <a:solidFill>
                  <a:srgbClr val="000000"/>
                </a:solidFill>
              </a:rPr>
              <a:t>HAT DOES MODEL EXPLAINABILITY MEAN?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🔍 Highlighting features driving predictions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7799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Understanding molecular contributions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20759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⚖️ Balancing fidelity with simplicity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F56D12DE-CA49-F812-7C9D-7E7C1F44E59C}"/>
              </a:ext>
            </a:extLst>
          </p:cNvPr>
          <p:cNvSpPr/>
          <p:nvPr/>
        </p:nvSpPr>
        <p:spPr>
          <a:xfrm>
            <a:off x="-29359" y="-277696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B865470C-A300-0246-469E-CC44BCF9BC2E}"/>
              </a:ext>
            </a:extLst>
          </p:cNvPr>
          <p:cNvGrpSpPr/>
          <p:nvPr/>
        </p:nvGrpSpPr>
        <p:grpSpPr>
          <a:xfrm>
            <a:off x="544587" y="3223328"/>
            <a:ext cx="616086" cy="614578"/>
            <a:chOff x="860275" y="3017520"/>
            <a:chExt cx="616086" cy="614578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51F5630D-4455-98CE-6FF4-ED00C788E437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Tarcza — znacznik wyboru z wypełnieniem pełnym">
              <a:extLst>
                <a:ext uri="{FF2B5EF4-FFF2-40B4-BE49-F238E27FC236}">
                  <a16:creationId xmlns:a16="http://schemas.microsoft.com/office/drawing/2014/main" id="{542E6C8D-B2DD-0899-5B05-7959630FF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5A8CBA4B-DE80-1F72-97A5-AF34D150A1A8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AC79BC89-95AA-1E3B-56BC-56F4877FD677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12F4DD42-53E1-735F-FCD8-7F47A6321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0149EB2F-7E75-B2E6-ABBD-AA30D75FAED0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49DADB1B-B9BA-78B8-7395-D54034E48D5F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038EBAC8-88B8-F22C-2BB6-8C7BB3771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A779B96E-E9DA-29AE-DF9C-BAFFAFB7DDCD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76CC1A8A-5C37-2E66-CB22-85D947DA59A1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ła zębate z wypełnieniem pełnym">
              <a:extLst>
                <a:ext uri="{FF2B5EF4-FFF2-40B4-BE49-F238E27FC236}">
                  <a16:creationId xmlns:a16="http://schemas.microsoft.com/office/drawing/2014/main" id="{369214C4-D63E-377C-B717-0297C3BD3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F777B691-1854-C4E6-5B7B-49DFDF92B76F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881E154C-62B7-A70B-FFD0-22470B855831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ieć z wypełnieniem pełnym">
              <a:extLst>
                <a:ext uri="{FF2B5EF4-FFF2-40B4-BE49-F238E27FC236}">
                  <a16:creationId xmlns:a16="http://schemas.microsoft.com/office/drawing/2014/main" id="{886029CA-F49D-A9F3-31F4-92BBCD02A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401E5606-BCC7-AF12-4960-485BEFC0382D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EA1D834E-E637-1F73-7425-19442E4EBB0E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Procesor z wypełnieniem pełnym">
              <a:extLst>
                <a:ext uri="{FF2B5EF4-FFF2-40B4-BE49-F238E27FC236}">
                  <a16:creationId xmlns:a16="http://schemas.microsoft.com/office/drawing/2014/main" id="{9AA3151F-8F8D-B416-24C4-3E6733D7E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382366A-2F20-0C26-CD9D-484206B7485D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3EB8F1B3-D464-2E05-BA7A-CBF949383327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D74C843B-22D0-340C-FC3F-39726E154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AA0D24D8-72BC-3E36-7A5D-E19C3CB62FA7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7596B9A1-A06B-3C1F-F19B-85F8DD4ECB36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EBDF2125-6366-55BE-4A63-D2658148A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F</a:t>
            </a:r>
            <a:r>
              <a:rPr sz="3200">
                <a:solidFill>
                  <a:srgbClr val="000000"/>
                </a:solidFill>
              </a:rPr>
              <a:t>EATURE ATTRIBUTION FOR MOLECULES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Quantifying importance of atoms or fragments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🖋️ Visualizing contributions to activity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82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Supports rational design decisions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6A56A37F-AC40-ADDB-A5D9-01C39454EE41}"/>
              </a:ext>
            </a:extLst>
          </p:cNvPr>
          <p:cNvSpPr/>
          <p:nvPr/>
        </p:nvSpPr>
        <p:spPr>
          <a:xfrm>
            <a:off x="-29359" y="-277696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F6D6B90F-1699-C4F8-6678-9D9A045A0247}"/>
              </a:ext>
            </a:extLst>
          </p:cNvPr>
          <p:cNvGrpSpPr/>
          <p:nvPr/>
        </p:nvGrpSpPr>
        <p:grpSpPr>
          <a:xfrm>
            <a:off x="544587" y="3223328"/>
            <a:ext cx="616086" cy="614578"/>
            <a:chOff x="860275" y="3017520"/>
            <a:chExt cx="616086" cy="614578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CA9F30C3-4AA4-E398-11D1-113EC86AD6E4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Tarcza — znacznik wyboru z wypełnieniem pełnym">
              <a:extLst>
                <a:ext uri="{FF2B5EF4-FFF2-40B4-BE49-F238E27FC236}">
                  <a16:creationId xmlns:a16="http://schemas.microsoft.com/office/drawing/2014/main" id="{10C1AC2C-A201-EA1F-82A6-42BBCDEDE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0C03508D-FF88-8008-D1F0-00110EE3860F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7A9F4FB6-8E19-03ED-75F5-D3E8D38175D9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30305D23-1E9E-A1DF-352B-FDF802970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4D0383CD-DA35-F971-BE94-968957E8CC68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1A4C7C66-3BD8-C235-DBD2-67C36458ED6D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3521CD64-ADFE-EAC5-9853-6F0F91DD1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863F4F54-9317-BB1E-FE76-D4FDD1B97ECA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AA782C43-9693-669F-C766-E2E011808740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ła zębate z wypełnieniem pełnym">
              <a:extLst>
                <a:ext uri="{FF2B5EF4-FFF2-40B4-BE49-F238E27FC236}">
                  <a16:creationId xmlns:a16="http://schemas.microsoft.com/office/drawing/2014/main" id="{6511589E-BB27-11B8-73FC-D3F44FA34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90933C86-9362-B1F0-13CF-212AC055DE94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BF514192-6E45-6E79-25E3-A81FDC1FCCEB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ieć z wypełnieniem pełnym">
              <a:extLst>
                <a:ext uri="{FF2B5EF4-FFF2-40B4-BE49-F238E27FC236}">
                  <a16:creationId xmlns:a16="http://schemas.microsoft.com/office/drawing/2014/main" id="{98098A7B-4870-6927-C4A3-8CB9B4E3E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A7E3EAE7-DE72-26EF-DC21-3FA6C74CBED6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CCC900AA-B376-6308-2F6E-19321EDB7686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Procesor z wypełnieniem pełnym">
              <a:extLst>
                <a:ext uri="{FF2B5EF4-FFF2-40B4-BE49-F238E27FC236}">
                  <a16:creationId xmlns:a16="http://schemas.microsoft.com/office/drawing/2014/main" id="{A53D5326-688D-5ED3-D9A2-33A4FB68B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BEA10B50-1401-31AF-7162-A2D79FDAE138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8462854-2E9E-0242-3A7C-1CB675A8C58A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5C43B6C8-9643-AD1A-4E90-3195ADA92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551814C5-0FC0-2B84-155D-6A14D6B354F2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02E3A01D-744D-A19E-319A-6384F0A6FD3D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77B08560-1074-1A99-0744-AC38E6318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606101" y="182880"/>
            <a:ext cx="4846198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F</a:t>
            </a:r>
            <a:r>
              <a:rPr sz="3200" dirty="0">
                <a:solidFill>
                  <a:srgbClr val="000000"/>
                </a:solidFill>
              </a:rPr>
              <a:t>RAGMENT IMPORTANCE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🧩 Which molecular parts matter most?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🔄 Counterfactuals show minimal changes for effect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8328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💡 Guides chemists in modifying structures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A1541BE3-95E3-0E39-4872-9A436011B427}"/>
              </a:ext>
            </a:extLst>
          </p:cNvPr>
          <p:cNvSpPr/>
          <p:nvPr/>
        </p:nvSpPr>
        <p:spPr>
          <a:xfrm>
            <a:off x="-29359" y="-277696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248EDC06-9686-9A39-75EC-960F6AF4E9B9}"/>
              </a:ext>
            </a:extLst>
          </p:cNvPr>
          <p:cNvGrpSpPr/>
          <p:nvPr/>
        </p:nvGrpSpPr>
        <p:grpSpPr>
          <a:xfrm>
            <a:off x="544587" y="3223328"/>
            <a:ext cx="616086" cy="614578"/>
            <a:chOff x="860275" y="3017520"/>
            <a:chExt cx="616086" cy="614578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9C7E43A5-C460-F501-9AED-10CF10BAE677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Tarcza — znacznik wyboru z wypełnieniem pełnym">
              <a:extLst>
                <a:ext uri="{FF2B5EF4-FFF2-40B4-BE49-F238E27FC236}">
                  <a16:creationId xmlns:a16="http://schemas.microsoft.com/office/drawing/2014/main" id="{7BCF7C4F-A499-76EB-8EA2-282675BDB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735CA367-37B2-0770-B409-306BD0C55CE0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54783595-65DF-B908-7B0B-A4CC5855FD90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A34EB1FD-3078-3BA0-C384-77DE86193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D7306641-F608-8C52-4A2E-4BE29145A3F0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D758DC87-4EF1-534A-DD64-3044DB0E18B0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9AF096A8-57E3-9148-FB34-5DB6D2077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0CA5CAB6-A50F-6811-CAC8-7F0A1A8D3B8C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19D91FE1-35A0-1C9A-9A97-8B39CAF5049D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ła zębate z wypełnieniem pełnym">
              <a:extLst>
                <a:ext uri="{FF2B5EF4-FFF2-40B4-BE49-F238E27FC236}">
                  <a16:creationId xmlns:a16="http://schemas.microsoft.com/office/drawing/2014/main" id="{718DDBA9-DC72-C15D-F541-FB39FD077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35516A27-56E5-A6AF-A71D-81913BF0F4B5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682705E5-77CF-BA63-72D5-211D4A8918EC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ieć z wypełnieniem pełnym">
              <a:extLst>
                <a:ext uri="{FF2B5EF4-FFF2-40B4-BE49-F238E27FC236}">
                  <a16:creationId xmlns:a16="http://schemas.microsoft.com/office/drawing/2014/main" id="{9989DF48-63AF-8C0F-6254-C98828F79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2B4912F4-DC6A-6B57-632F-C940FD57E038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0E9C1872-3E4D-B8D8-3F54-4F9666C6D8AF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Procesor z wypełnieniem pełnym">
              <a:extLst>
                <a:ext uri="{FF2B5EF4-FFF2-40B4-BE49-F238E27FC236}">
                  <a16:creationId xmlns:a16="http://schemas.microsoft.com/office/drawing/2014/main" id="{430F4E43-8488-25CB-D3B7-20B85C97F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377F818-959E-B417-D0D8-D5CDFAF4802D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6FF0BC9-8E94-08AC-3991-7A22C5968368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115D8C91-D340-657F-7F80-490BA259B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11A2FF24-DACB-A414-9EEE-9751C8B90B53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26759A8D-2019-98CB-FDF5-BB79E2EEADB8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2802E6D5-3189-C01F-CCF7-2CFE0C1D3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258249" y="182880"/>
            <a:ext cx="5541902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A</a:t>
            </a:r>
            <a:r>
              <a:rPr sz="3200" dirty="0">
                <a:solidFill>
                  <a:srgbClr val="000000"/>
                </a:solidFill>
              </a:rPr>
              <a:t>CTIONABLE EXPLANATIONS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🎯 Insights should inform chemical modifications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Explainability links model and experiment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8256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🔍 Supports iterative molecule optimization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BB925CB9-8D34-A831-B3D5-7540A7135DE3}"/>
              </a:ext>
            </a:extLst>
          </p:cNvPr>
          <p:cNvSpPr/>
          <p:nvPr/>
        </p:nvSpPr>
        <p:spPr>
          <a:xfrm>
            <a:off x="-29359" y="-277696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FD511C23-86A3-DA95-8FBB-8F0615648E76}"/>
              </a:ext>
            </a:extLst>
          </p:cNvPr>
          <p:cNvGrpSpPr/>
          <p:nvPr/>
        </p:nvGrpSpPr>
        <p:grpSpPr>
          <a:xfrm>
            <a:off x="544587" y="3223328"/>
            <a:ext cx="616086" cy="614578"/>
            <a:chOff x="860275" y="3017520"/>
            <a:chExt cx="616086" cy="614578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5A90535D-6FC5-0744-6BD1-702C914EFC50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Tarcza — znacznik wyboru z wypełnieniem pełnym">
              <a:extLst>
                <a:ext uri="{FF2B5EF4-FFF2-40B4-BE49-F238E27FC236}">
                  <a16:creationId xmlns:a16="http://schemas.microsoft.com/office/drawing/2014/main" id="{A8E776CB-1D8B-ADCA-ADA3-FD10FD901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B9BD9145-5F1E-CCCA-8D84-A65F9E3ABD29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F94CF01A-6980-A5DD-1051-6F29E8514ACE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A7536553-5B8E-E874-2E67-AC2206FA4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CA17689B-F6D0-1146-7B17-0F073A09FD0A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E9849D93-9F45-391F-0478-A768A7F1A2CE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60EEEFB4-1A9F-E3F1-A2C1-5804E0C7D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79BBAEDC-E27F-9805-C501-81C9EAD32DE4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99907135-50E2-2448-F1E7-3A7A6A488A0B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ła zębate z wypełnieniem pełnym">
              <a:extLst>
                <a:ext uri="{FF2B5EF4-FFF2-40B4-BE49-F238E27FC236}">
                  <a16:creationId xmlns:a16="http://schemas.microsoft.com/office/drawing/2014/main" id="{0143D95F-C994-E271-7E0D-FC2FA7DAF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CFC9FA34-9176-3948-1F20-25A1F777F7DE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10D8CB5F-0F95-D63E-AAD3-FFF33F16E901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ieć z wypełnieniem pełnym">
              <a:extLst>
                <a:ext uri="{FF2B5EF4-FFF2-40B4-BE49-F238E27FC236}">
                  <a16:creationId xmlns:a16="http://schemas.microsoft.com/office/drawing/2014/main" id="{250BDED7-4246-125B-7C6F-FE30680DB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F77562D2-9396-9E50-6111-C51A9EBAD5FB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94426F71-A208-6450-AC77-FE66E94FDB5C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Procesor z wypełnieniem pełnym">
              <a:extLst>
                <a:ext uri="{FF2B5EF4-FFF2-40B4-BE49-F238E27FC236}">
                  <a16:creationId xmlns:a16="http://schemas.microsoft.com/office/drawing/2014/main" id="{255C7CC7-B072-2F1D-3CE1-12C694021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AE5F2FCF-CF1D-C06B-6B74-039A2866C99A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24B8DA1A-F008-947A-5819-4A4CAD872907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D32536C8-6EB7-41B8-33E5-1BD3FB85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D3AB61A1-5C33-A43F-4A6F-3408D1C94DFE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96E190CD-96B7-3156-DD5E-4309D79F4FD1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6C83DA31-7163-95B9-F379-6D86186DE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L</a:t>
            </a:r>
            <a:r>
              <a:rPr sz="3200">
                <a:solidFill>
                  <a:srgbClr val="000000"/>
                </a:solidFill>
              </a:rPr>
              <a:t>IMITS OF EXPLAINABILITY IN BIOLOGY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Biology is context-dependent and noisy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0206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Some effects cannot be fully explained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08812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📉 Models provide guidance, not certainties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BC7C2CD0-DA9C-9FA7-FDC8-2F11741B6017}"/>
              </a:ext>
            </a:extLst>
          </p:cNvPr>
          <p:cNvSpPr/>
          <p:nvPr/>
        </p:nvSpPr>
        <p:spPr>
          <a:xfrm>
            <a:off x="-29359" y="-277696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90E34861-4CEF-CC35-DD7B-9145C607E299}"/>
              </a:ext>
            </a:extLst>
          </p:cNvPr>
          <p:cNvGrpSpPr/>
          <p:nvPr/>
        </p:nvGrpSpPr>
        <p:grpSpPr>
          <a:xfrm>
            <a:off x="544587" y="3223328"/>
            <a:ext cx="616086" cy="614578"/>
            <a:chOff x="860275" y="3017520"/>
            <a:chExt cx="616086" cy="614578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746E2146-11DB-C42E-764A-DBEAD108A47E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Tarcza — znacznik wyboru z wypełnieniem pełnym">
              <a:extLst>
                <a:ext uri="{FF2B5EF4-FFF2-40B4-BE49-F238E27FC236}">
                  <a16:creationId xmlns:a16="http://schemas.microsoft.com/office/drawing/2014/main" id="{C4ABCE0F-0562-A0BE-0D2C-B1A0905D9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E62F26C7-625A-165C-2586-410F1265A215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36B51D5C-EF24-167C-1625-2890D1C87CB6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AB907656-BFBF-F657-1469-E47E57C72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F912498F-8A85-9F04-1D23-C55D3A25A391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EE757029-7085-70BD-4787-ABB58983F5BC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F4C822BC-8DD5-FB3E-152B-2E1F1BAC9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E1F6FEAA-E0E3-E4E7-BCBA-A52E17B723E7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E98E6B61-DFB1-7008-BAFE-E2243F83FFF1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ła zębate z wypełnieniem pełnym">
              <a:extLst>
                <a:ext uri="{FF2B5EF4-FFF2-40B4-BE49-F238E27FC236}">
                  <a16:creationId xmlns:a16="http://schemas.microsoft.com/office/drawing/2014/main" id="{B23F1152-8FCD-D884-B9BB-A7F5C52E8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CE2E089C-42C0-51F1-66BF-51BA60D42F00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AAD9271C-DF7E-2516-EDE2-FA6BFF2197C1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ieć z wypełnieniem pełnym">
              <a:extLst>
                <a:ext uri="{FF2B5EF4-FFF2-40B4-BE49-F238E27FC236}">
                  <a16:creationId xmlns:a16="http://schemas.microsoft.com/office/drawing/2014/main" id="{EDD093A9-2047-F615-B460-4452F17B7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22DB7DD9-FB59-1E84-42C5-0DB2043AA8EF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5BFF523C-8321-6E8F-3730-DEF521D0F763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Procesor z wypełnieniem pełnym">
              <a:extLst>
                <a:ext uri="{FF2B5EF4-FFF2-40B4-BE49-F238E27FC236}">
                  <a16:creationId xmlns:a16="http://schemas.microsoft.com/office/drawing/2014/main" id="{828CD2B4-4977-ECB7-45FE-8229EE8D9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4048EE36-033C-0905-1C06-59BCEF095E84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F412EBBD-BEA0-9E32-0BE9-FD25FD7F9131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14950E55-0A68-249C-E80F-677C48CD6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69CC3AD7-5735-2BE2-C69A-8251EA3AD7A1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EC5E1C1E-B14A-A8CD-1730-B4413495F10F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B5FA0B50-82FE-0FB8-1345-C16CEF0A6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D</a:t>
            </a:r>
            <a:r>
              <a:rPr sz="3200">
                <a:solidFill>
                  <a:srgbClr val="000000"/>
                </a:solidFill>
              </a:rPr>
              <a:t>RUG DISCOVERY AS RISK MANAGEMENT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⚖️ Balance efficacy, safety, cost, and time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0635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Decisions under uncertainty are critical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411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Quantitative models inform strategy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17718C2A-9427-0008-F55C-4865DC87884B}"/>
              </a:ext>
            </a:extLst>
          </p:cNvPr>
          <p:cNvSpPr/>
          <p:nvPr/>
        </p:nvSpPr>
        <p:spPr>
          <a:xfrm>
            <a:off x="-29359" y="-277696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922D3080-6177-2D66-A700-8966847D6663}"/>
              </a:ext>
            </a:extLst>
          </p:cNvPr>
          <p:cNvGrpSpPr/>
          <p:nvPr/>
        </p:nvGrpSpPr>
        <p:grpSpPr>
          <a:xfrm>
            <a:off x="544587" y="3223328"/>
            <a:ext cx="616086" cy="614578"/>
            <a:chOff x="860275" y="3017520"/>
            <a:chExt cx="616086" cy="614578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E51C45FF-41EB-9C5F-CEDE-23A29EF7A2E6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Tarcza — znacznik wyboru z wypełnieniem pełnym">
              <a:extLst>
                <a:ext uri="{FF2B5EF4-FFF2-40B4-BE49-F238E27FC236}">
                  <a16:creationId xmlns:a16="http://schemas.microsoft.com/office/drawing/2014/main" id="{8FC6CFC9-2084-3F56-368C-3C8DD4511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561D1B6E-F677-5327-9D5C-247551562DC9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A81222AF-545F-949A-BE3A-3A6C11260C0D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70AC1680-3B22-C988-361D-063D52C1D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692A01DF-9A45-450C-BC31-4AA15B483365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DBCC9CCD-293A-BE6D-3823-DB2DB18B5B93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75A779D7-905B-43B5-AE17-D699B9669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7035761F-D7E2-29E2-547D-A1E80316498F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A4D22862-6158-DEB6-C0FC-CA60F5DAD495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ła zębate z wypełnieniem pełnym">
              <a:extLst>
                <a:ext uri="{FF2B5EF4-FFF2-40B4-BE49-F238E27FC236}">
                  <a16:creationId xmlns:a16="http://schemas.microsoft.com/office/drawing/2014/main" id="{CD9FD31C-DF54-2DA8-DF5A-8BDE5BBB3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7FB9129D-A332-F7E7-C51A-805CF1798463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D8823CF8-5284-C9BE-7932-BF385BB132A0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ieć z wypełnieniem pełnym">
              <a:extLst>
                <a:ext uri="{FF2B5EF4-FFF2-40B4-BE49-F238E27FC236}">
                  <a16:creationId xmlns:a16="http://schemas.microsoft.com/office/drawing/2014/main" id="{BDA80784-5C09-FD82-AE15-CFFE21923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93136EF1-FA8D-7EAD-EAFC-E234A52A70C8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3F5459D1-0AEE-051A-41A8-03357958EB1B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Procesor z wypełnieniem pełnym">
              <a:extLst>
                <a:ext uri="{FF2B5EF4-FFF2-40B4-BE49-F238E27FC236}">
                  <a16:creationId xmlns:a16="http://schemas.microsoft.com/office/drawing/2014/main" id="{8877505A-F4E7-5D82-8D93-498A5772A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6BE9F75F-0FED-7163-D045-ABF07947B49C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2D51FB88-0A8C-FC81-D97D-28BAF74A007E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C624F159-D3E8-DA9C-B787-1C9360ECF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BD077A5D-505D-5D38-DB5A-184E7E4FD20D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8A695D23-E9A3-4D38-8B2F-BDF651F64219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5270F16C-589F-5418-6541-3DA5055A9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F</a:t>
            </a:r>
            <a:r>
              <a:rPr sz="3200">
                <a:solidFill>
                  <a:srgbClr val="000000"/>
                </a:solidFill>
              </a:rPr>
              <a:t>ALSE POSITIVES VS FALSE NEGATIVES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097280"/>
            <a:ext cx="3364220" cy="100584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🚫 False positives waste experiments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3364220" cy="155304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❌ False negatives lose promising compounds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8290" y="3835328"/>
            <a:ext cx="3364220" cy="10294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⚖️ Trade-offs depend on project priorities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0F68B1FE-8315-AADE-CB73-FE7818DB30AB}"/>
              </a:ext>
            </a:extLst>
          </p:cNvPr>
          <p:cNvSpPr/>
          <p:nvPr/>
        </p:nvSpPr>
        <p:spPr>
          <a:xfrm>
            <a:off x="-29359" y="-277696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E834DFE0-D9AC-C9EB-E502-44ABBEBA4014}"/>
              </a:ext>
            </a:extLst>
          </p:cNvPr>
          <p:cNvGrpSpPr/>
          <p:nvPr/>
        </p:nvGrpSpPr>
        <p:grpSpPr>
          <a:xfrm>
            <a:off x="544587" y="3223328"/>
            <a:ext cx="616086" cy="614578"/>
            <a:chOff x="860275" y="3017520"/>
            <a:chExt cx="616086" cy="614578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468B61CC-89B2-E7FC-27C4-31EC6E0C63B0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Tarcza — znacznik wyboru z wypełnieniem pełnym">
              <a:extLst>
                <a:ext uri="{FF2B5EF4-FFF2-40B4-BE49-F238E27FC236}">
                  <a16:creationId xmlns:a16="http://schemas.microsoft.com/office/drawing/2014/main" id="{AF48324F-8AA9-A206-E790-52CB84C74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A319B1A0-9C4E-C5B7-2247-1730909A1F95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6DB92C56-9A20-C89E-614D-6030994EDFA9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7331A2EF-1E1C-C11E-A4F6-7FF24D75E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06E7F88E-4EB5-568F-7540-58F390035ECD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0CD2F6AB-C13D-6251-CA37-5A03EB2A8DC1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A5415934-959A-8367-D35B-14BFEF208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D940494-DE47-B225-02CF-8A6262DE7B34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05B53B63-53E0-0F06-5D65-7B827E1E3A63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ła zębate z wypełnieniem pełnym">
              <a:extLst>
                <a:ext uri="{FF2B5EF4-FFF2-40B4-BE49-F238E27FC236}">
                  <a16:creationId xmlns:a16="http://schemas.microsoft.com/office/drawing/2014/main" id="{B3A4FF5C-BBF9-847F-A33D-876595A76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44A792A7-0428-F1FF-FFC2-796F9ABBA3C9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D27EC768-B78A-987C-2F98-7337AAFCD36C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ieć z wypełnieniem pełnym">
              <a:extLst>
                <a:ext uri="{FF2B5EF4-FFF2-40B4-BE49-F238E27FC236}">
                  <a16:creationId xmlns:a16="http://schemas.microsoft.com/office/drawing/2014/main" id="{2AE5165C-9B33-212E-BC9A-386D5F4FE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6FB1468A-503E-8522-8B42-2BA2C748100E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CDC3D964-BD2E-433C-FB9E-F4907542F4DF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Procesor z wypełnieniem pełnym">
              <a:extLst>
                <a:ext uri="{FF2B5EF4-FFF2-40B4-BE49-F238E27FC236}">
                  <a16:creationId xmlns:a16="http://schemas.microsoft.com/office/drawing/2014/main" id="{300182CB-E22F-E1F5-37F1-69096EC57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C0A12B7A-70A3-CBCC-2AF0-A9E9FB5281F3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630C67C-2948-A715-4AE5-E8915ABBA93D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84B0C50D-24AE-9005-935A-60B69FA80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13E87A05-0E57-B53B-AE89-7F968F513EAA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FC450CBA-4C7E-3F25-D8E0-B4573D4FD068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6ACFD623-DAC5-35BF-6D5E-B33393792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  <p:pic>
        <p:nvPicPr>
          <p:cNvPr id="32" name="Obraz 31" descr="Obraz zawierający tekst, zrzut ekranu, Czcionka&#10;&#10;Zawartość wygenerowana przez AI może być niepoprawna.">
            <a:extLst>
              <a:ext uri="{FF2B5EF4-FFF2-40B4-BE49-F238E27FC236}">
                <a16:creationId xmlns:a16="http://schemas.microsoft.com/office/drawing/2014/main" id="{FD39396D-6CE8-C989-47A4-9B4919EDF5A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91418" y="1097280"/>
            <a:ext cx="4178498" cy="348342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8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148251" y="182880"/>
            <a:ext cx="5761897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FFFFFF"/>
                </a:solidFill>
              </a:rPr>
              <a:t>W</a:t>
            </a:r>
            <a:r>
              <a:rPr sz="3200" dirty="0">
                <a:solidFill>
                  <a:srgbClr val="FFFFFF"/>
                </a:solidFill>
              </a:rPr>
              <a:t>HERE COMPUTATION HELPS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🤖 Models guide exploration, not decisions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18141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Biology remains noisy and uncertain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41101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🔍 Understanding limits is essential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CB3ED547-A4D7-5452-86D1-413729B967C1}"/>
              </a:ext>
            </a:extLst>
          </p:cNvPr>
          <p:cNvSpPr/>
          <p:nvPr/>
        </p:nvSpPr>
        <p:spPr>
          <a:xfrm>
            <a:off x="-29359" y="-5922935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35642F1C-9C86-1FC1-7998-97B717BB7603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9BE403D6-E9D9-12E6-5D33-140A8011BC73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Szkło powiększające z wypełnieniem pełnym">
              <a:extLst>
                <a:ext uri="{FF2B5EF4-FFF2-40B4-BE49-F238E27FC236}">
                  <a16:creationId xmlns:a16="http://schemas.microsoft.com/office/drawing/2014/main" id="{55D626E4-FF67-4465-8C14-2AD5D545F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3704DC7C-CA48-3088-A0F9-27524C6D494F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5A5F57D9-EF79-F123-D19D-E72A8D040BA4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Koła zębate z wypełnieniem pełnym">
              <a:extLst>
                <a:ext uri="{FF2B5EF4-FFF2-40B4-BE49-F238E27FC236}">
                  <a16:creationId xmlns:a16="http://schemas.microsoft.com/office/drawing/2014/main" id="{8136A700-4407-9242-C3F9-A9418EA05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B59C0416-026E-462E-0D55-E5012F8855CB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71E67034-C4CE-C6C6-87CB-54EC783C7D27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Sieć z wypełnieniem pełnym">
              <a:extLst>
                <a:ext uri="{FF2B5EF4-FFF2-40B4-BE49-F238E27FC236}">
                  <a16:creationId xmlns:a16="http://schemas.microsoft.com/office/drawing/2014/main" id="{EF33D9D7-40FB-9CBC-4C24-938C5CD93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C384647D-C2D8-8F19-7D5D-D01B478931B7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48BBA4FD-CE1D-D598-4241-9E375F14229B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Procesor z wypełnieniem pełnym">
              <a:extLst>
                <a:ext uri="{FF2B5EF4-FFF2-40B4-BE49-F238E27FC236}">
                  <a16:creationId xmlns:a16="http://schemas.microsoft.com/office/drawing/2014/main" id="{5E7E7BDF-D47D-F60E-D975-1455D48B2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9C737876-8BEA-E2E7-B5F5-A74FED1658D4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5AD72E5B-F409-BD7E-F14B-5E6D72445B72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Tarcza — znacznik wyboru z wypełnieniem pełnym">
              <a:extLst>
                <a:ext uri="{FF2B5EF4-FFF2-40B4-BE49-F238E27FC236}">
                  <a16:creationId xmlns:a16="http://schemas.microsoft.com/office/drawing/2014/main" id="{28B1B539-F5FC-6F41-92E1-26A398530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8084F05-D799-7A34-7C8C-BB7FBEA8B372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FE26E8DB-2874-B86A-2C93-B4550C5A58CD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728013BF-84BC-3F11-8EE6-3425E77DD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BC8F7394-0444-AC15-CB48-B887D75ED454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6B343E5D-342E-FDE2-AFD5-BE86867BC54D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FE9DB626-06A8-BEEA-F91F-AE71C2BCA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  <p:grpSp>
        <p:nvGrpSpPr>
          <p:cNvPr id="31" name="Grupa 30">
            <a:extLst>
              <a:ext uri="{FF2B5EF4-FFF2-40B4-BE49-F238E27FC236}">
                <a16:creationId xmlns:a16="http://schemas.microsoft.com/office/drawing/2014/main" id="{04CB0442-72AB-5C00-4419-7237A52AB588}"/>
              </a:ext>
            </a:extLst>
          </p:cNvPr>
          <p:cNvGrpSpPr/>
          <p:nvPr/>
        </p:nvGrpSpPr>
        <p:grpSpPr>
          <a:xfrm>
            <a:off x="548673" y="55349"/>
            <a:ext cx="649037" cy="612000"/>
            <a:chOff x="864361" y="-320972"/>
            <a:chExt cx="649037" cy="612000"/>
          </a:xfrm>
        </p:grpSpPr>
        <p:sp>
          <p:nvSpPr>
            <p:cNvPr id="32" name="Owal 31">
              <a:extLst>
                <a:ext uri="{FF2B5EF4-FFF2-40B4-BE49-F238E27FC236}">
                  <a16:creationId xmlns:a16="http://schemas.microsoft.com/office/drawing/2014/main" id="{3F1030AA-4CBC-6FF7-FC07-982F3FA6EDA6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3" name="Grafika 32" descr="Homeopatia z wypełnieniem pełnym">
              <a:extLst>
                <a:ext uri="{FF2B5EF4-FFF2-40B4-BE49-F238E27FC236}">
                  <a16:creationId xmlns:a16="http://schemas.microsoft.com/office/drawing/2014/main" id="{87A0FCF3-2862-D53F-8FD5-D9A3324E2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C</a:t>
            </a:r>
            <a:r>
              <a:rPr sz="3200">
                <a:solidFill>
                  <a:srgbClr val="000000"/>
                </a:solidFill>
              </a:rPr>
              <a:t>OST OF ERRORS IN DRUG DEVELOPMENT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💰 Late-stage failures are extremely expensive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18141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Early predictions reduce risk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41101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Decision-theoretic thinking saves resources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C9AC9E4B-71DA-8CDE-F334-B4A2D2BDEF0F}"/>
              </a:ext>
            </a:extLst>
          </p:cNvPr>
          <p:cNvSpPr/>
          <p:nvPr/>
        </p:nvSpPr>
        <p:spPr>
          <a:xfrm>
            <a:off x="-29359" y="-277696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C3A4D9AA-ACB3-5583-6729-2123D34DC914}"/>
              </a:ext>
            </a:extLst>
          </p:cNvPr>
          <p:cNvGrpSpPr/>
          <p:nvPr/>
        </p:nvGrpSpPr>
        <p:grpSpPr>
          <a:xfrm>
            <a:off x="544587" y="3223328"/>
            <a:ext cx="616086" cy="614578"/>
            <a:chOff x="860275" y="3017520"/>
            <a:chExt cx="616086" cy="614578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DDDF4BD9-789D-AA6F-7DF2-E46F019114B9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Tarcza — znacznik wyboru z wypełnieniem pełnym">
              <a:extLst>
                <a:ext uri="{FF2B5EF4-FFF2-40B4-BE49-F238E27FC236}">
                  <a16:creationId xmlns:a16="http://schemas.microsoft.com/office/drawing/2014/main" id="{E5E553FE-2290-D460-C3A2-2AC1F2DAF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20849F25-F17E-4235-F89E-DF3E391F2D18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96653065-D070-654D-B1A0-4A3AB72FF934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3013C097-F03E-7AFC-7517-B9EF8F55F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2C916EC3-8847-2279-138C-4307DE11AF10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12DE8531-7C53-0480-F284-56BB6B75DFF1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558CB06E-19B5-3771-18ED-A1DFF99F4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F92CE232-EA1C-17E3-F4DC-3871BEBB6EAD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491850E4-4033-E298-A9BE-AE1D9F98FA30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ła zębate z wypełnieniem pełnym">
              <a:extLst>
                <a:ext uri="{FF2B5EF4-FFF2-40B4-BE49-F238E27FC236}">
                  <a16:creationId xmlns:a16="http://schemas.microsoft.com/office/drawing/2014/main" id="{BE544E1A-365F-1EAE-9CFB-0C917288C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2126B443-E301-1D9A-0578-64C5A316AF68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7D3A1C8B-9DE6-DD73-EFDC-12CF566F9B22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ieć z wypełnieniem pełnym">
              <a:extLst>
                <a:ext uri="{FF2B5EF4-FFF2-40B4-BE49-F238E27FC236}">
                  <a16:creationId xmlns:a16="http://schemas.microsoft.com/office/drawing/2014/main" id="{55D7BE54-6A25-21D4-30BF-81DDD6E3E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03A4AEEA-F0B8-1EB8-6A66-9869BD921CAD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4CEC3534-4C02-18A8-991E-FBEEEF5C7A29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Procesor z wypełnieniem pełnym">
              <a:extLst>
                <a:ext uri="{FF2B5EF4-FFF2-40B4-BE49-F238E27FC236}">
                  <a16:creationId xmlns:a16="http://schemas.microsoft.com/office/drawing/2014/main" id="{F04C1475-66EF-8615-0371-1947160F5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535DB0B7-C7E5-86FE-D0B9-E992BC381E99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822AF130-FAD4-8BC2-3991-CC37A53D47C6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9E89DCD5-AC82-A7C7-7EE4-275C9A7CA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F417792C-F2B9-0FEE-2371-A0D96FB8E3F2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AD38559E-537C-FF50-5551-19546E5C83B0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B45AFE51-E4D0-8790-B60F-722622598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508845" y="182880"/>
            <a:ext cx="7040709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E</a:t>
            </a:r>
            <a:r>
              <a:rPr sz="3200" dirty="0">
                <a:solidFill>
                  <a:srgbClr val="000000"/>
                </a:solidFill>
              </a:rPr>
              <a:t>VALUATION METRICS THAT MATTER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📈 Focus on top candidates, not global accuracy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06289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🎯 Precision-at-top-k reflects experimental utility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95009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🧮 Real-world metrics differ from benchmark scores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C91230FB-E3D7-9E00-AEDB-07DB5AF80FFA}"/>
              </a:ext>
            </a:extLst>
          </p:cNvPr>
          <p:cNvSpPr/>
          <p:nvPr/>
        </p:nvSpPr>
        <p:spPr>
          <a:xfrm>
            <a:off x="-29359" y="-277696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F67D4011-ECBF-CF71-CC4F-A3F78D5B960E}"/>
              </a:ext>
            </a:extLst>
          </p:cNvPr>
          <p:cNvGrpSpPr/>
          <p:nvPr/>
        </p:nvGrpSpPr>
        <p:grpSpPr>
          <a:xfrm>
            <a:off x="544587" y="3223328"/>
            <a:ext cx="616086" cy="614578"/>
            <a:chOff x="860275" y="3017520"/>
            <a:chExt cx="616086" cy="614578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3B6AA6DC-4D71-DD34-AE1A-2A46B163CF44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Tarcza — znacznik wyboru z wypełnieniem pełnym">
              <a:extLst>
                <a:ext uri="{FF2B5EF4-FFF2-40B4-BE49-F238E27FC236}">
                  <a16:creationId xmlns:a16="http://schemas.microsoft.com/office/drawing/2014/main" id="{FA2D1F01-2DCF-C35E-317D-A5FFD6AF4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71C0308C-4C2E-8943-7D14-D880344E5186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7633925C-36B2-B311-8532-CEDFF1E1F4B7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F0C6F11B-BF13-D584-E89F-3EA813D0F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121F6FE6-B18C-F1F6-48D7-AFBF673431E3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880320C8-7227-D1F9-DA64-4F96185DA521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286F0218-D139-9E53-9ECC-D5519D16A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6A8DF750-517E-A85C-4BD1-DFBE2F7259A3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E16CABEE-A8A0-4FE2-A5EB-FC3AC13A3F00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ła zębate z wypełnieniem pełnym">
              <a:extLst>
                <a:ext uri="{FF2B5EF4-FFF2-40B4-BE49-F238E27FC236}">
                  <a16:creationId xmlns:a16="http://schemas.microsoft.com/office/drawing/2014/main" id="{057D96B1-7DED-2036-CAC7-EA793E155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087A49E9-BBCA-88D3-DC9D-62CC97C6696C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D0875F99-89C8-D2A4-B749-8C0C66CE5143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ieć z wypełnieniem pełnym">
              <a:extLst>
                <a:ext uri="{FF2B5EF4-FFF2-40B4-BE49-F238E27FC236}">
                  <a16:creationId xmlns:a16="http://schemas.microsoft.com/office/drawing/2014/main" id="{0D634E08-B467-B2F2-0388-06DE01E54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30732F27-53DC-0EA1-FBCB-0BA308781A6F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62258450-4EFD-9A01-E1F2-2E71760FD3AE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Procesor z wypełnieniem pełnym">
              <a:extLst>
                <a:ext uri="{FF2B5EF4-FFF2-40B4-BE49-F238E27FC236}">
                  <a16:creationId xmlns:a16="http://schemas.microsoft.com/office/drawing/2014/main" id="{2EF75AAB-D887-C13C-8A97-9BA21FAF7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F2654699-31D0-C997-2E21-67BDCEB685CD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1F738142-306C-F8BE-9A6B-8BBA9AE8976A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27F229BF-E6DC-0890-A4E2-EC100E18B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8B1470A7-C0A6-30DC-E26C-1A4EBF7CCF54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8E5952B7-B6C7-AE64-D01F-FF1B0C97E8DA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949427B0-0FBC-0BF2-6F18-7B3DA1D47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P</a:t>
            </a:r>
            <a:r>
              <a:rPr sz="3200">
                <a:solidFill>
                  <a:srgbClr val="000000"/>
                </a:solidFill>
              </a:rPr>
              <a:t>RECISION-AT-TOP-K VS ACCURACY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🔝 Top predictions drive decisions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Overall accuracy can be misleading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Prioritization is key in chemistry pipelines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30B60960-E2C5-8C41-18A7-B6FBCB07A6DB}"/>
              </a:ext>
            </a:extLst>
          </p:cNvPr>
          <p:cNvSpPr/>
          <p:nvPr/>
        </p:nvSpPr>
        <p:spPr>
          <a:xfrm>
            <a:off x="-29359" y="-277696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B658AF09-8275-0683-9443-9546586163B2}"/>
              </a:ext>
            </a:extLst>
          </p:cNvPr>
          <p:cNvGrpSpPr/>
          <p:nvPr/>
        </p:nvGrpSpPr>
        <p:grpSpPr>
          <a:xfrm>
            <a:off x="544587" y="3223328"/>
            <a:ext cx="616086" cy="614578"/>
            <a:chOff x="860275" y="3017520"/>
            <a:chExt cx="616086" cy="614578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B10DFD70-49CD-46C8-0860-8E6233605A70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Tarcza — znacznik wyboru z wypełnieniem pełnym">
              <a:extLst>
                <a:ext uri="{FF2B5EF4-FFF2-40B4-BE49-F238E27FC236}">
                  <a16:creationId xmlns:a16="http://schemas.microsoft.com/office/drawing/2014/main" id="{1171884B-7EE4-CFFD-9A3C-17C04C380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221A61A7-736D-E51F-FE96-1056C5286D60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77E29B9F-2681-2B51-831F-A902738C0A2F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8A2F3D46-6A6F-CE2D-801D-B12A9F214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56B0CD77-2F58-63F6-8A70-4E0E9CF0B06B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3580C7A7-514C-1F9B-CBB8-54BF2B8BB4AA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9A80C8F6-A2B8-8055-AC34-87FBC9994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DB1D6094-9875-A3D9-AE44-8F8C7456E8B5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9DFAA9BA-2EBF-4A3A-24C6-F85C517559C7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ła zębate z wypełnieniem pełnym">
              <a:extLst>
                <a:ext uri="{FF2B5EF4-FFF2-40B4-BE49-F238E27FC236}">
                  <a16:creationId xmlns:a16="http://schemas.microsoft.com/office/drawing/2014/main" id="{1BFA0000-F8D5-B20F-B37A-D88865B9D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B9874C44-500F-DEDD-D086-DC5ECC9149A2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6D1A6A84-BA51-365E-22D9-C49CCEB6874C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ieć z wypełnieniem pełnym">
              <a:extLst>
                <a:ext uri="{FF2B5EF4-FFF2-40B4-BE49-F238E27FC236}">
                  <a16:creationId xmlns:a16="http://schemas.microsoft.com/office/drawing/2014/main" id="{8BB974AD-D204-5E88-97E5-1064C5CC8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5B5A0A40-D801-3AFC-467B-7BAE474439FA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9A58F80A-4701-88FA-AE3E-9DD8B02A291B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Procesor z wypełnieniem pełnym">
              <a:extLst>
                <a:ext uri="{FF2B5EF4-FFF2-40B4-BE49-F238E27FC236}">
                  <a16:creationId xmlns:a16="http://schemas.microsoft.com/office/drawing/2014/main" id="{308B7015-828D-88CC-5498-4C8CFD729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77241251-8324-B739-028F-528C38DA26EC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50E50AC8-CEDA-CE5C-9D1E-80C76FAA2065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232229C5-8ECB-060A-26D6-2C83F1F12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2BE5073F-8185-2EA1-B207-ABFA5E21DA34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7E57AB64-FF96-1395-2F98-9459F322CA0D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85181073-34E0-E5E3-7CDC-F46C8C80F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R</a:t>
            </a:r>
            <a:r>
              <a:rPr sz="3200">
                <a:solidFill>
                  <a:srgbClr val="000000"/>
                </a:solidFill>
              </a:rPr>
              <a:t>EGULATORY CONSTRAINTS AS HARD LIMITS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📜 Safety regulations constrain chemical space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85483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Compliance is non-negotiable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08443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Models guide, but humans ensure legal and ethical use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28BE1455-3AC1-39CA-31B1-31C74015DA72}"/>
              </a:ext>
            </a:extLst>
          </p:cNvPr>
          <p:cNvSpPr/>
          <p:nvPr/>
        </p:nvSpPr>
        <p:spPr>
          <a:xfrm>
            <a:off x="-29359" y="-2776964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F0C33B22-FD01-9E92-B78C-6801FB8FA4CF}"/>
              </a:ext>
            </a:extLst>
          </p:cNvPr>
          <p:cNvGrpSpPr/>
          <p:nvPr/>
        </p:nvGrpSpPr>
        <p:grpSpPr>
          <a:xfrm>
            <a:off x="544587" y="3223328"/>
            <a:ext cx="616086" cy="614578"/>
            <a:chOff x="860275" y="3017520"/>
            <a:chExt cx="616086" cy="614578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1EBBC9D0-6DAF-5BC4-C1D3-2AEEE632D4EF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Tarcza — znacznik wyboru z wypełnieniem pełnym">
              <a:extLst>
                <a:ext uri="{FF2B5EF4-FFF2-40B4-BE49-F238E27FC236}">
                  <a16:creationId xmlns:a16="http://schemas.microsoft.com/office/drawing/2014/main" id="{83C0CC87-05B1-94BD-DA5D-C6A931552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7D422537-37E8-4BF8-0037-3D082D789833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81399DA2-2337-07E3-A5B2-757368A574E5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5FA8CDF5-AFBA-75C5-BA7E-C62ABC09F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42E83BFA-A494-B224-B57E-5B89C5053270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230AC17D-FA70-3EE2-D924-FB717134052C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09DC2C1D-C7F2-AB58-007B-C2E09AA39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E478C7D5-800A-9731-6879-B878FC6E1832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50F11D77-5D9A-9157-E173-283BAE9B05D7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ła zębate z wypełnieniem pełnym">
              <a:extLst>
                <a:ext uri="{FF2B5EF4-FFF2-40B4-BE49-F238E27FC236}">
                  <a16:creationId xmlns:a16="http://schemas.microsoft.com/office/drawing/2014/main" id="{1B932BBB-9321-CDB6-E996-14F9232D2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835D82DB-52ED-EEF0-6B0A-1F40297EFEF9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A78A7254-6079-836C-A7CA-F7536EF87E76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ieć z wypełnieniem pełnym">
              <a:extLst>
                <a:ext uri="{FF2B5EF4-FFF2-40B4-BE49-F238E27FC236}">
                  <a16:creationId xmlns:a16="http://schemas.microsoft.com/office/drawing/2014/main" id="{0211DEFE-0714-F8B4-BD79-D2EDE5C1B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77B1876B-A308-6B22-F671-17A9A96931EB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6F50FBB1-5252-B578-BC92-46E7F925A6A5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Procesor z wypełnieniem pełnym">
              <a:extLst>
                <a:ext uri="{FF2B5EF4-FFF2-40B4-BE49-F238E27FC236}">
                  <a16:creationId xmlns:a16="http://schemas.microsoft.com/office/drawing/2014/main" id="{38944430-2C6B-AEED-3FE7-24C4A1791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4430B4FB-8800-BCA2-3DF4-93B510B61DA7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5C40EB1D-08B9-2976-C710-3A7746E698DC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DNA z wypełnieniem pełnym">
              <a:extLst>
                <a:ext uri="{FF2B5EF4-FFF2-40B4-BE49-F238E27FC236}">
                  <a16:creationId xmlns:a16="http://schemas.microsoft.com/office/drawing/2014/main" id="{D2425175-DDD9-3BD8-4883-36823714F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318CE699-7B73-55C8-339F-B28B8C24FF57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598B0465-F58C-0395-22F9-2436EAED6DD0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A15E4689-EF9A-EEB3-AC1E-1ED30EB7D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3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F</a:t>
            </a:r>
            <a:r>
              <a:rPr sz="3200">
                <a:solidFill>
                  <a:srgbClr val="000000"/>
                </a:solidFill>
              </a:rPr>
              <a:t>ROM GENES TO PROTEINS TO DRUGS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072611"/>
            <a:ext cx="5259321" cy="1029789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🧬 Gene variants determine protein targets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385654"/>
            <a:ext cx="5266011" cy="1024669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💊 Drugs interact at protein or pathway level</a:t>
            </a:r>
          </a:p>
        </p:txBody>
      </p:sp>
      <p:sp>
        <p:nvSpPr>
          <p:cNvPr id="5" name="PointBox_2"/>
          <p:cNvSpPr/>
          <p:nvPr/>
        </p:nvSpPr>
        <p:spPr>
          <a:xfrm>
            <a:off x="1378290" y="3648876"/>
            <a:ext cx="5259321" cy="1024669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🧠 Linking genotype to drug response is central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F0D1121B-95B4-4882-57DE-EB3028D8F07C}"/>
              </a:ext>
            </a:extLst>
          </p:cNvPr>
          <p:cNvSpPr/>
          <p:nvPr/>
        </p:nvSpPr>
        <p:spPr>
          <a:xfrm>
            <a:off x="-29359" y="-2145596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28" name="Grupa 27">
            <a:extLst>
              <a:ext uri="{FF2B5EF4-FFF2-40B4-BE49-F238E27FC236}">
                <a16:creationId xmlns:a16="http://schemas.microsoft.com/office/drawing/2014/main" id="{C462BC24-BB2E-304B-6CE5-CBAAC30E663E}"/>
              </a:ext>
            </a:extLst>
          </p:cNvPr>
          <p:cNvGrpSpPr/>
          <p:nvPr/>
        </p:nvGrpSpPr>
        <p:grpSpPr>
          <a:xfrm>
            <a:off x="548673" y="3857245"/>
            <a:ext cx="612000" cy="612000"/>
            <a:chOff x="864361" y="3688312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B309FD01-7069-7F03-0EC1-51F3EFF3760F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DNA z wypełnieniem pełnym">
              <a:extLst>
                <a:ext uri="{FF2B5EF4-FFF2-40B4-BE49-F238E27FC236}">
                  <a16:creationId xmlns:a16="http://schemas.microsoft.com/office/drawing/2014/main" id="{0E999C1C-A4F1-7BBF-ABCE-543672B0B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34" name="Grupa 33">
            <a:extLst>
              <a:ext uri="{FF2B5EF4-FFF2-40B4-BE49-F238E27FC236}">
                <a16:creationId xmlns:a16="http://schemas.microsoft.com/office/drawing/2014/main" id="{B9E9ABCD-A686-8DDF-DED5-8EEA21F30EF6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F372DDCE-FB65-CD59-6C3B-40A256D4EFBB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6" name="Grafika 35" descr="Homeopatia z wypełnieniem pełnym">
              <a:extLst>
                <a:ext uri="{FF2B5EF4-FFF2-40B4-BE49-F238E27FC236}">
                  <a16:creationId xmlns:a16="http://schemas.microsoft.com/office/drawing/2014/main" id="{216ADD82-7978-AAAC-BB05-C5967CB3F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37" name="Grupa 36">
            <a:extLst>
              <a:ext uri="{FF2B5EF4-FFF2-40B4-BE49-F238E27FC236}">
                <a16:creationId xmlns:a16="http://schemas.microsoft.com/office/drawing/2014/main" id="{D405704B-79B8-FD54-0270-102B100D26FB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38" name="Owal 37">
              <a:extLst>
                <a:ext uri="{FF2B5EF4-FFF2-40B4-BE49-F238E27FC236}">
                  <a16:creationId xmlns:a16="http://schemas.microsoft.com/office/drawing/2014/main" id="{E2162C5A-2279-6707-8A7D-B0B38721CE94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9" name="Grafika 38" descr="Szkło powiększające z wypełnieniem pełnym">
              <a:extLst>
                <a:ext uri="{FF2B5EF4-FFF2-40B4-BE49-F238E27FC236}">
                  <a16:creationId xmlns:a16="http://schemas.microsoft.com/office/drawing/2014/main" id="{FC9140C3-2458-ABA0-E8B1-1C397995B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40" name="Grupa 39">
            <a:extLst>
              <a:ext uri="{FF2B5EF4-FFF2-40B4-BE49-F238E27FC236}">
                <a16:creationId xmlns:a16="http://schemas.microsoft.com/office/drawing/2014/main" id="{E0C02C22-CF5F-DAB9-77DA-20EF98AE2CE7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2B118596-D294-CDE3-1589-304416823EF2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2" name="Grafika 41" descr="Koła zębate z wypełnieniem pełnym">
              <a:extLst>
                <a:ext uri="{FF2B5EF4-FFF2-40B4-BE49-F238E27FC236}">
                  <a16:creationId xmlns:a16="http://schemas.microsoft.com/office/drawing/2014/main" id="{C73B073F-D037-9A20-F5F9-7241D5F5B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43" name="Grupa 42">
            <a:extLst>
              <a:ext uri="{FF2B5EF4-FFF2-40B4-BE49-F238E27FC236}">
                <a16:creationId xmlns:a16="http://schemas.microsoft.com/office/drawing/2014/main" id="{D3835561-13D3-4547-117F-C4A53CE51161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8F88BFAB-ABF2-2B13-7102-B5DA94570156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5" name="Grafika 44" descr="Sieć z wypełnieniem pełnym">
              <a:extLst>
                <a:ext uri="{FF2B5EF4-FFF2-40B4-BE49-F238E27FC236}">
                  <a16:creationId xmlns:a16="http://schemas.microsoft.com/office/drawing/2014/main" id="{2B40FA38-3E2D-70DF-3E52-1CBD17BA9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A4D196FA-82D9-A6B7-CCCA-116AC2F3F2F1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54D036FF-392C-F184-34BC-604AE58C7A6E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8" name="Grafika 47" descr="Procesor z wypełnieniem pełnym">
              <a:extLst>
                <a:ext uri="{FF2B5EF4-FFF2-40B4-BE49-F238E27FC236}">
                  <a16:creationId xmlns:a16="http://schemas.microsoft.com/office/drawing/2014/main" id="{5A89C4F3-3541-CE41-ED30-D76256FE7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49" name="Grupa 48">
            <a:extLst>
              <a:ext uri="{FF2B5EF4-FFF2-40B4-BE49-F238E27FC236}">
                <a16:creationId xmlns:a16="http://schemas.microsoft.com/office/drawing/2014/main" id="{921B552E-A26E-CF25-AE26-CFFBDE3F96C7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F0870425-ABB3-016F-30AB-F86D938A16D7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1" name="Grafika 50" descr="Tarcza — znacznik wyboru z wypełnieniem pełnym">
              <a:extLst>
                <a:ext uri="{FF2B5EF4-FFF2-40B4-BE49-F238E27FC236}">
                  <a16:creationId xmlns:a16="http://schemas.microsoft.com/office/drawing/2014/main" id="{F3BA1C12-C1C6-5A51-A319-3BA56BBC3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55" name="Grupa 54">
            <a:extLst>
              <a:ext uri="{FF2B5EF4-FFF2-40B4-BE49-F238E27FC236}">
                <a16:creationId xmlns:a16="http://schemas.microsoft.com/office/drawing/2014/main" id="{5611BC96-7AD1-46AA-282D-65DE0A6F6761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56" name="Owal 55">
              <a:extLst>
                <a:ext uri="{FF2B5EF4-FFF2-40B4-BE49-F238E27FC236}">
                  <a16:creationId xmlns:a16="http://schemas.microsoft.com/office/drawing/2014/main" id="{F72AF8D6-A9AC-3FD8-ACE7-D11CDFA34E5C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7" name="Grafika 56" descr="Medycyna z wypełnieniem pełnym">
              <a:extLst>
                <a:ext uri="{FF2B5EF4-FFF2-40B4-BE49-F238E27FC236}">
                  <a16:creationId xmlns:a16="http://schemas.microsoft.com/office/drawing/2014/main" id="{F1725586-2EF6-06E5-3396-A84E33AC6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  <p:pic>
        <p:nvPicPr>
          <p:cNvPr id="59" name="Obraz 58" descr="Obraz zawierający tekst, Karmin, czerwony, logo&#10;&#10;Zawartość wygenerowana przez AI może być niepoprawna.">
            <a:extLst>
              <a:ext uri="{FF2B5EF4-FFF2-40B4-BE49-F238E27FC236}">
                <a16:creationId xmlns:a16="http://schemas.microsoft.com/office/drawing/2014/main" id="{64AE16C9-F7EB-B1DF-D9A7-48FEDA53EF5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86519" y="1072611"/>
            <a:ext cx="2178404" cy="36750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3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L</a:t>
            </a:r>
            <a:r>
              <a:rPr sz="3200">
                <a:solidFill>
                  <a:srgbClr val="000000"/>
                </a:solidFill>
              </a:rPr>
              <a:t>INKING OMICS DATA TO LIGANDS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🧪 Transcriptomics and proteomics reveal targets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Metabolomics informs small molecule effects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8256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🔗 Integrative data enables predictive modeling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5F9DD561-EF93-EEC3-BA44-29429CA58D19}"/>
              </a:ext>
            </a:extLst>
          </p:cNvPr>
          <p:cNvSpPr/>
          <p:nvPr/>
        </p:nvSpPr>
        <p:spPr>
          <a:xfrm>
            <a:off x="-29359" y="-2145596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419F2900-DC0E-E3B0-24C7-E60D5BC66B72}"/>
              </a:ext>
            </a:extLst>
          </p:cNvPr>
          <p:cNvGrpSpPr/>
          <p:nvPr/>
        </p:nvGrpSpPr>
        <p:grpSpPr>
          <a:xfrm>
            <a:off x="548673" y="3857245"/>
            <a:ext cx="612000" cy="612000"/>
            <a:chOff x="864361" y="3688312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3198A703-0D8E-8FF3-C644-7FFBD8470A98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DNA z wypełnieniem pełnym">
              <a:extLst>
                <a:ext uri="{FF2B5EF4-FFF2-40B4-BE49-F238E27FC236}">
                  <a16:creationId xmlns:a16="http://schemas.microsoft.com/office/drawing/2014/main" id="{2452E31B-558D-978F-49CB-437242C97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F1D6A5C7-7B8C-1AD9-B7DD-5CA902A9551A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D073FCF7-BCFB-A629-2EF1-D2BA596D150B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647EA30A-FCC5-FEC9-6E82-7EC711B0C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292E96F5-890D-EF01-5DB7-76B856174F09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6DF3714D-580C-81BA-3CB9-033F65080ED9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FB8A710A-F3E3-6C4F-A4D7-6F03F8E80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7DA35D20-E9D2-D007-2EB3-88E8F73D2A59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43AF997B-1370-8FF4-E079-14F041BEF586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ła zębate z wypełnieniem pełnym">
              <a:extLst>
                <a:ext uri="{FF2B5EF4-FFF2-40B4-BE49-F238E27FC236}">
                  <a16:creationId xmlns:a16="http://schemas.microsoft.com/office/drawing/2014/main" id="{9109F528-1991-3DE7-7051-E5D544FAF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1BCC446-024F-3A9B-5425-8AEF2DF528A4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9DE8377E-9606-BD9A-0AAF-6DB6EB0F1244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ieć z wypełnieniem pełnym">
              <a:extLst>
                <a:ext uri="{FF2B5EF4-FFF2-40B4-BE49-F238E27FC236}">
                  <a16:creationId xmlns:a16="http://schemas.microsoft.com/office/drawing/2014/main" id="{D8846D01-8803-3F41-EC73-00E34B419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7D8EDB65-99F4-767C-E499-707EABC2E8A1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1B468CCB-66D4-4966-DA02-DBDDF4271889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Procesor z wypełnieniem pełnym">
              <a:extLst>
                <a:ext uri="{FF2B5EF4-FFF2-40B4-BE49-F238E27FC236}">
                  <a16:creationId xmlns:a16="http://schemas.microsoft.com/office/drawing/2014/main" id="{57F650E0-514E-3ECD-2464-E05B21551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0715D49D-5EAB-8274-D954-31C981B68BB8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56409C98-F634-203A-79F0-70081D000B44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Tarcza — znacznik wyboru z wypełnieniem pełnym">
              <a:extLst>
                <a:ext uri="{FF2B5EF4-FFF2-40B4-BE49-F238E27FC236}">
                  <a16:creationId xmlns:a16="http://schemas.microsoft.com/office/drawing/2014/main" id="{FD885632-1950-7D0A-5517-AA2BC83B3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9053A233-09CF-BCC1-AA3F-3414C8F3F90B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0ACCFF72-173B-6604-1BCC-CBCC0403D865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F5F70B95-1F9C-7F97-6BA7-FC7C2B231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3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P</a:t>
            </a:r>
            <a:r>
              <a:rPr sz="3200">
                <a:solidFill>
                  <a:srgbClr val="000000"/>
                </a:solidFill>
              </a:rPr>
              <a:t>ERSONALIZED MEDICINE INTUITION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Patient-specific variation affects drug efficacy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85483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💊 Precision dosing and target selection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08443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Bioinformatics guides individualized therapy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28CEE85D-76EE-B589-882E-EDF1B462FFBA}"/>
              </a:ext>
            </a:extLst>
          </p:cNvPr>
          <p:cNvSpPr/>
          <p:nvPr/>
        </p:nvSpPr>
        <p:spPr>
          <a:xfrm>
            <a:off x="-29359" y="-2145596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660E2D3E-01C2-4A12-DFBC-22D08B656EB2}"/>
              </a:ext>
            </a:extLst>
          </p:cNvPr>
          <p:cNvGrpSpPr/>
          <p:nvPr/>
        </p:nvGrpSpPr>
        <p:grpSpPr>
          <a:xfrm>
            <a:off x="548673" y="3857245"/>
            <a:ext cx="612000" cy="612000"/>
            <a:chOff x="864361" y="3688312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2E3335B6-6210-7A9F-4A75-5282F742F91F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DNA z wypełnieniem pełnym">
              <a:extLst>
                <a:ext uri="{FF2B5EF4-FFF2-40B4-BE49-F238E27FC236}">
                  <a16:creationId xmlns:a16="http://schemas.microsoft.com/office/drawing/2014/main" id="{C8EE1696-096F-8842-A5D8-D3672C76E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9D7BBE73-0755-FDCA-BC15-2B50499D7A0B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21BAC8A0-7938-B94A-F394-98E01DBAEAFE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E5FFB478-C0A7-2A06-2DA0-493C4C4D0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89441302-7933-E3EF-5D14-CBF520B16063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70A6090C-9F8C-B84F-DD4C-7F0D90C1F7BF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895FE13A-3EFA-DDF8-8AFB-262C85C37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A42E7729-5E88-BE99-7485-6726BCBA7F35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F7BE2209-D82C-679F-4E24-C851792EBA43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ła zębate z wypełnieniem pełnym">
              <a:extLst>
                <a:ext uri="{FF2B5EF4-FFF2-40B4-BE49-F238E27FC236}">
                  <a16:creationId xmlns:a16="http://schemas.microsoft.com/office/drawing/2014/main" id="{49E1BE9B-AD93-38B5-536D-A7487BE7B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D6F4E1EE-66E4-DAE2-B430-0A9501C0E7E6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8EB7AC72-F6E9-6FD5-4749-F760CD82302F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ieć z wypełnieniem pełnym">
              <a:extLst>
                <a:ext uri="{FF2B5EF4-FFF2-40B4-BE49-F238E27FC236}">
                  <a16:creationId xmlns:a16="http://schemas.microsoft.com/office/drawing/2014/main" id="{539BAACE-D9D9-D28E-E31C-D5EACA436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EDBC19D4-0CE0-D1DC-33A2-688141A91C0D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7E73CBA0-BAA5-C4F1-385A-F3A8E2015E77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Procesor z wypełnieniem pełnym">
              <a:extLst>
                <a:ext uri="{FF2B5EF4-FFF2-40B4-BE49-F238E27FC236}">
                  <a16:creationId xmlns:a16="http://schemas.microsoft.com/office/drawing/2014/main" id="{81060BF1-308B-7B9C-1042-D54E8E926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40213529-A491-C791-BF68-6F26E732AAF7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8B3FFA31-BAF0-E7CB-0F75-E4BFA9ECC5EE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Tarcza — znacznik wyboru z wypełnieniem pełnym">
              <a:extLst>
                <a:ext uri="{FF2B5EF4-FFF2-40B4-BE49-F238E27FC236}">
                  <a16:creationId xmlns:a16="http://schemas.microsoft.com/office/drawing/2014/main" id="{75136042-EFBF-5635-87CE-8364C67B3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0C294D46-58C1-3CEC-5905-AE734F548A53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C8D67AAB-5959-4662-C43F-1E1C52924F24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CF4729E9-2113-C5A0-7414-BB1DEEAB6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3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S</a:t>
            </a:r>
            <a:r>
              <a:rPr sz="3200">
                <a:solidFill>
                  <a:srgbClr val="000000"/>
                </a:solidFill>
              </a:rPr>
              <a:t>YSTEMS-LEVEL VIEWS OF DRUG ACTION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🕸️ Drugs perturb networks, not single proteins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20635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Polypharmacology emerges at systems scale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411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Modeling pathways improves understanding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44D32906-C7A3-6E49-D83D-DD527A25C786}"/>
              </a:ext>
            </a:extLst>
          </p:cNvPr>
          <p:cNvSpPr/>
          <p:nvPr/>
        </p:nvSpPr>
        <p:spPr>
          <a:xfrm>
            <a:off x="-29359" y="-2145596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689AA815-FEBD-E2D5-7D9C-9FDA2BE94510}"/>
              </a:ext>
            </a:extLst>
          </p:cNvPr>
          <p:cNvGrpSpPr/>
          <p:nvPr/>
        </p:nvGrpSpPr>
        <p:grpSpPr>
          <a:xfrm>
            <a:off x="548673" y="3857245"/>
            <a:ext cx="612000" cy="612000"/>
            <a:chOff x="864361" y="3688312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E6F9AACD-2E30-ECD2-1F51-D7B0568073EF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DNA z wypełnieniem pełnym">
              <a:extLst>
                <a:ext uri="{FF2B5EF4-FFF2-40B4-BE49-F238E27FC236}">
                  <a16:creationId xmlns:a16="http://schemas.microsoft.com/office/drawing/2014/main" id="{8D74D7DB-9716-1C2A-0DB3-623130083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039D2AD5-EC90-E7A7-D4B8-C02484FE7E7C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F07AD486-57B4-4854-9812-3CE68304AB88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BE6AD895-FB23-5F83-B4A6-4D5FC08DF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3BC64F02-FBAE-2C5E-BE80-FF7E78F9BABD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A9108F62-608F-FEC9-BD00-704C1959CC73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3DF8C811-8722-099E-8250-97F4EBED5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F8603C31-6C72-5989-130C-B881AF32C7B1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5EDED377-4CAE-204A-6897-ADDFA8EE5410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ła zębate z wypełnieniem pełnym">
              <a:extLst>
                <a:ext uri="{FF2B5EF4-FFF2-40B4-BE49-F238E27FC236}">
                  <a16:creationId xmlns:a16="http://schemas.microsoft.com/office/drawing/2014/main" id="{6D8CC392-8A53-5F8D-2279-A0E8A191F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4F670045-2AEC-2C27-54AF-DA16F141FC83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C151A400-05D9-3008-635C-15482ADA7A4F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ieć z wypełnieniem pełnym">
              <a:extLst>
                <a:ext uri="{FF2B5EF4-FFF2-40B4-BE49-F238E27FC236}">
                  <a16:creationId xmlns:a16="http://schemas.microsoft.com/office/drawing/2014/main" id="{080DEB99-9E7E-370C-4192-720277B70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5A8B87D2-BFCC-0A62-6E84-5AF972891529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EC7687E2-8529-850F-5324-423C3D701EB0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Procesor z wypełnieniem pełnym">
              <a:extLst>
                <a:ext uri="{FF2B5EF4-FFF2-40B4-BE49-F238E27FC236}">
                  <a16:creationId xmlns:a16="http://schemas.microsoft.com/office/drawing/2014/main" id="{2E7FBBF6-A715-5E86-6009-4647124B0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C7D63BC1-D5E7-0957-3726-A7FF120F141D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A615BD36-28FF-CE16-6EB7-23DD81443106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Tarcza — znacznik wyboru z wypełnieniem pełnym">
              <a:extLst>
                <a:ext uri="{FF2B5EF4-FFF2-40B4-BE49-F238E27FC236}">
                  <a16:creationId xmlns:a16="http://schemas.microsoft.com/office/drawing/2014/main" id="{96A2E1EE-0B1C-4EA6-8493-2AC042014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DE87DB1B-D71E-4B46-4E16-440011E16A9A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CCBC5588-EF74-4499-DA6E-B3877B6F0B88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6963BC88-528B-2DAB-117F-9613BA48E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3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D</a:t>
            </a:r>
            <a:r>
              <a:rPr sz="3200">
                <a:solidFill>
                  <a:srgbClr val="000000"/>
                </a:solidFill>
              </a:rPr>
              <a:t>ATA INTEGRATION ACROSS SCALES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🔗 Molecular, cellular, and organismal data combined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Multi-scale models enable richer predictions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86914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Integration supports rational drug design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EFD370CC-79EA-B97E-EFD1-0138E95F2FFD}"/>
              </a:ext>
            </a:extLst>
          </p:cNvPr>
          <p:cNvSpPr/>
          <p:nvPr/>
        </p:nvSpPr>
        <p:spPr>
          <a:xfrm>
            <a:off x="-29359" y="-2145596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CA1A9BCE-ADE1-D85F-4D24-E63F82C4B0A3}"/>
              </a:ext>
            </a:extLst>
          </p:cNvPr>
          <p:cNvGrpSpPr/>
          <p:nvPr/>
        </p:nvGrpSpPr>
        <p:grpSpPr>
          <a:xfrm>
            <a:off x="548673" y="3857245"/>
            <a:ext cx="612000" cy="612000"/>
            <a:chOff x="864361" y="3688312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93BCA3A8-243A-1B2D-D8EC-934C50DC488A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DNA z wypełnieniem pełnym">
              <a:extLst>
                <a:ext uri="{FF2B5EF4-FFF2-40B4-BE49-F238E27FC236}">
                  <a16:creationId xmlns:a16="http://schemas.microsoft.com/office/drawing/2014/main" id="{512950DD-43F3-6C8D-D79E-F368EF5A0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CE9075FA-2B2C-6383-7E6B-A5445D953921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F12B01EE-7C4A-4AE8-F77F-9A133A3911FD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9229E6E4-F167-D07E-6B73-77D155C0F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449108A3-B397-2601-1705-74A743FB1073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5C313ACC-E406-E749-2B13-E51DA906CB8D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3BF7BC1B-6D39-F129-94B1-03D0287B3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EA81B56E-108D-DFCD-6BC7-CF703EABE94E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07C59202-F485-74EF-512E-F36819C315F3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ła zębate z wypełnieniem pełnym">
              <a:extLst>
                <a:ext uri="{FF2B5EF4-FFF2-40B4-BE49-F238E27FC236}">
                  <a16:creationId xmlns:a16="http://schemas.microsoft.com/office/drawing/2014/main" id="{28382B46-CA3A-B54B-B9DA-43FD36504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891FFA3D-93F6-31D9-57E7-5C6322BDCDD3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9232B0C0-6C1F-CF92-0740-8DF74FAF50AA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ieć z wypełnieniem pełnym">
              <a:extLst>
                <a:ext uri="{FF2B5EF4-FFF2-40B4-BE49-F238E27FC236}">
                  <a16:creationId xmlns:a16="http://schemas.microsoft.com/office/drawing/2014/main" id="{8B86955E-83D5-42E4-E4F3-D0DB4ECAE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4EABEFD6-84B1-D7C9-027B-F69EB0D5093B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1AAD912E-263F-5B5C-5AD8-EFE9A401B0D4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Procesor z wypełnieniem pełnym">
              <a:extLst>
                <a:ext uri="{FF2B5EF4-FFF2-40B4-BE49-F238E27FC236}">
                  <a16:creationId xmlns:a16="http://schemas.microsoft.com/office/drawing/2014/main" id="{194AF59E-644E-470C-AD1D-58648C030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8B29F431-9C6B-85D1-118D-E78AC58383CA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6C8E732-F2C2-C380-22F8-92E662E20EF2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Tarcza — znacznik wyboru z wypełnieniem pełnym">
              <a:extLst>
                <a:ext uri="{FF2B5EF4-FFF2-40B4-BE49-F238E27FC236}">
                  <a16:creationId xmlns:a16="http://schemas.microsoft.com/office/drawing/2014/main" id="{420F70B8-19E5-E65F-0E94-AF416F18B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E4D99109-D43B-51CB-6E47-76AE4A6754AE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F83C1042-8305-6B62-6015-E7D19F7BC1EA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2BCE9323-43B2-F761-FDAA-034FB7680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3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487205" y="182880"/>
            <a:ext cx="708399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T</a:t>
            </a:r>
            <a:r>
              <a:rPr sz="3200" dirty="0">
                <a:solidFill>
                  <a:srgbClr val="000000"/>
                </a:solidFill>
              </a:rPr>
              <a:t>YPICAL DRUG DISCOVERY PIPELINES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97759" y="3068971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📊 Pipelines coordinate multiple software tools</a:t>
            </a:r>
          </a:p>
        </p:txBody>
      </p:sp>
      <p:sp>
        <p:nvSpPr>
          <p:cNvPr id="5" name="PointBox_2"/>
          <p:cNvSpPr/>
          <p:nvPr/>
        </p:nvSpPr>
        <p:spPr>
          <a:xfrm>
            <a:off x="1397759" y="3891211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🧠 Modular design aids reproducibility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00CE0556-6E59-D7E4-EF5B-0395427B1FC7}"/>
              </a:ext>
            </a:extLst>
          </p:cNvPr>
          <p:cNvSpPr/>
          <p:nvPr/>
        </p:nvSpPr>
        <p:spPr>
          <a:xfrm>
            <a:off x="-29359" y="-2145596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604D12E6-5FCB-65B4-A315-8FDEB0F86E3A}"/>
              </a:ext>
            </a:extLst>
          </p:cNvPr>
          <p:cNvGrpSpPr/>
          <p:nvPr/>
        </p:nvGrpSpPr>
        <p:grpSpPr>
          <a:xfrm>
            <a:off x="548673" y="3857245"/>
            <a:ext cx="612000" cy="612000"/>
            <a:chOff x="864361" y="3688312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44D3C728-2C78-306A-4EBD-D2B2D0C28CFA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DNA z wypełnieniem pełnym">
              <a:extLst>
                <a:ext uri="{FF2B5EF4-FFF2-40B4-BE49-F238E27FC236}">
                  <a16:creationId xmlns:a16="http://schemas.microsoft.com/office/drawing/2014/main" id="{1120B0D4-8AFF-CC09-6289-E9429BA8B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7321C244-7B5D-74C5-8C60-6CA85F049E64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929BA7A7-5776-D2AE-EA15-052C3DC48089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0FF5BA2B-5F40-44BB-F4FD-4EEC33031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56D97DA2-BCDF-7635-CAAF-FF6B28A96CD7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93EA5088-6968-13B3-4658-27804B83E75C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A8CDC562-B717-EE08-EDBE-41FF7997E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BAEB5C18-8DC8-D814-5385-2542D9C0F095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6FDF31F4-6AD5-1BF6-9CBD-6450CFC4DD5F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ła zębate z wypełnieniem pełnym">
              <a:extLst>
                <a:ext uri="{FF2B5EF4-FFF2-40B4-BE49-F238E27FC236}">
                  <a16:creationId xmlns:a16="http://schemas.microsoft.com/office/drawing/2014/main" id="{96A5F870-20FB-C2FB-6B37-58B480A82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62524AD4-FBE5-B5E6-B31F-5B4F48CD9FF0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9706637F-6116-E572-A5D3-BEE2B766281E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ieć z wypełnieniem pełnym">
              <a:extLst>
                <a:ext uri="{FF2B5EF4-FFF2-40B4-BE49-F238E27FC236}">
                  <a16:creationId xmlns:a16="http://schemas.microsoft.com/office/drawing/2014/main" id="{0611B9FD-2BE5-9891-857F-39F6ED2B7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261F770C-937A-8D03-BEFF-CEB4F4FB248E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91B4CD77-9F82-C6A9-3CFA-7454859A3253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Procesor z wypełnieniem pełnym">
              <a:extLst>
                <a:ext uri="{FF2B5EF4-FFF2-40B4-BE49-F238E27FC236}">
                  <a16:creationId xmlns:a16="http://schemas.microsoft.com/office/drawing/2014/main" id="{766ECE04-DA36-8795-30F8-35AFC65B1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70C73C3A-67F3-D2B1-7E0F-86BA7E165561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501A6C75-F6C3-0B02-9AF0-E52ED7630693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Tarcza — znacznik wyboru z wypełnieniem pełnym">
              <a:extLst>
                <a:ext uri="{FF2B5EF4-FFF2-40B4-BE49-F238E27FC236}">
                  <a16:creationId xmlns:a16="http://schemas.microsoft.com/office/drawing/2014/main" id="{E54FBD3B-EEA4-6EBD-AA27-3E7FDE493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E86986FB-7484-666D-1A3B-E4AE3B2F8C0A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65E19B6F-9870-A383-1146-8B0609A55DB2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EE4CF96B-BADA-1830-A589-ADC1FCE39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  <p:pic>
        <p:nvPicPr>
          <p:cNvPr id="32" name="Obraz 31" descr="Obraz zawierający tekst, Czcionka, logo, czerwony&#10;&#10;Zawartość wygenerowana przez AI może być niepoprawna.">
            <a:extLst>
              <a:ext uri="{FF2B5EF4-FFF2-40B4-BE49-F238E27FC236}">
                <a16:creationId xmlns:a16="http://schemas.microsoft.com/office/drawing/2014/main" id="{5080A84C-48E6-BB1F-C926-379DE8D0B38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17983" y="1008584"/>
            <a:ext cx="7772400" cy="189266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65C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904DF2-943A-8549-091C-E5593B9BE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>
            <a:extLst>
              <a:ext uri="{FF2B5EF4-FFF2-40B4-BE49-F238E27FC236}">
                <a16:creationId xmlns:a16="http://schemas.microsoft.com/office/drawing/2014/main" id="{D07442BD-0915-18A4-2215-432C25AF79A6}"/>
              </a:ext>
            </a:extLst>
          </p:cNvPr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FFFFFF"/>
                </a:solidFill>
              </a:rPr>
              <a:t>C</a:t>
            </a:r>
            <a:r>
              <a:rPr sz="3200">
                <a:solidFill>
                  <a:srgbClr val="FFFFFF"/>
                </a:solidFill>
              </a:rPr>
              <a:t>HEMICAL SPACE: VAST BUT STRUCTURED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1E671C77-D4C2-0303-EF28-10A129CA7573}"/>
              </a:ext>
            </a:extLst>
          </p:cNvPr>
          <p:cNvSpPr/>
          <p:nvPr/>
        </p:nvSpPr>
        <p:spPr>
          <a:xfrm>
            <a:off x="-29359" y="-5302451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13" name="Grupa 12">
            <a:extLst>
              <a:ext uri="{FF2B5EF4-FFF2-40B4-BE49-F238E27FC236}">
                <a16:creationId xmlns:a16="http://schemas.microsoft.com/office/drawing/2014/main" id="{5BABFC9C-7B5F-14BF-E937-7E9F102BA520}"/>
              </a:ext>
            </a:extLst>
          </p:cNvPr>
          <p:cNvGrpSpPr/>
          <p:nvPr/>
        </p:nvGrpSpPr>
        <p:grpSpPr>
          <a:xfrm>
            <a:off x="548673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258FA36B-C76E-9901-FD6F-FC11BD52922C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FE033788-BF1E-F7EA-D3A4-AB90E2F02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34" name="Grupa 33">
            <a:extLst>
              <a:ext uri="{FF2B5EF4-FFF2-40B4-BE49-F238E27FC236}">
                <a16:creationId xmlns:a16="http://schemas.microsoft.com/office/drawing/2014/main" id="{35AA2981-0094-29E9-F47C-34778BF7B2E6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7E0C5D19-9B24-2C4E-4CF9-142CA7B04973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6" name="Grafika 35" descr="Homeopatia z wypełnieniem pełnym">
              <a:extLst>
                <a:ext uri="{FF2B5EF4-FFF2-40B4-BE49-F238E27FC236}">
                  <a16:creationId xmlns:a16="http://schemas.microsoft.com/office/drawing/2014/main" id="{E6A673B8-AD3E-189D-58EE-B2220C963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40" name="Grupa 39">
            <a:extLst>
              <a:ext uri="{FF2B5EF4-FFF2-40B4-BE49-F238E27FC236}">
                <a16:creationId xmlns:a16="http://schemas.microsoft.com/office/drawing/2014/main" id="{558A3941-E19A-B17C-F09D-8FF51BFB1C14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2E9C0F91-1679-EAD6-044B-FDDF9151F1EA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2" name="Grafika 41" descr="Koła zębate z wypełnieniem pełnym">
              <a:extLst>
                <a:ext uri="{FF2B5EF4-FFF2-40B4-BE49-F238E27FC236}">
                  <a16:creationId xmlns:a16="http://schemas.microsoft.com/office/drawing/2014/main" id="{3C588C14-6E82-8E27-0390-035781DB8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43" name="Grupa 42">
            <a:extLst>
              <a:ext uri="{FF2B5EF4-FFF2-40B4-BE49-F238E27FC236}">
                <a16:creationId xmlns:a16="http://schemas.microsoft.com/office/drawing/2014/main" id="{DC91E677-1069-8815-A9EC-08147F08F7B5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E5781128-FC78-117E-1E4B-341BCC21ADE0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5" name="Grafika 44" descr="Sieć z wypełnieniem pełnym">
              <a:extLst>
                <a:ext uri="{FF2B5EF4-FFF2-40B4-BE49-F238E27FC236}">
                  <a16:creationId xmlns:a16="http://schemas.microsoft.com/office/drawing/2014/main" id="{8E03F7BF-4AC0-090A-19CA-9C3BC3793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6CA82595-C6E5-3080-05BE-BF36FA6457A6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06B2BCB2-45BF-55F6-3412-AF86F93A9487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8" name="Grafika 47" descr="Procesor z wypełnieniem pełnym">
              <a:extLst>
                <a:ext uri="{FF2B5EF4-FFF2-40B4-BE49-F238E27FC236}">
                  <a16:creationId xmlns:a16="http://schemas.microsoft.com/office/drawing/2014/main" id="{AA4B76A3-174E-F111-0FF3-FE5DBEC78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49" name="Grupa 48">
            <a:extLst>
              <a:ext uri="{FF2B5EF4-FFF2-40B4-BE49-F238E27FC236}">
                <a16:creationId xmlns:a16="http://schemas.microsoft.com/office/drawing/2014/main" id="{2574903B-DBEF-6E8C-84DC-4F023F2EE158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8F850766-2151-DA6A-C8FB-00BBA45E2294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1" name="Grafika 50" descr="Tarcza — znacznik wyboru z wypełnieniem pełnym">
              <a:extLst>
                <a:ext uri="{FF2B5EF4-FFF2-40B4-BE49-F238E27FC236}">
                  <a16:creationId xmlns:a16="http://schemas.microsoft.com/office/drawing/2014/main" id="{D9FB70D4-BE81-89D4-3FA2-E4DBAE2BB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52" name="Grupa 51">
            <a:extLst>
              <a:ext uri="{FF2B5EF4-FFF2-40B4-BE49-F238E27FC236}">
                <a16:creationId xmlns:a16="http://schemas.microsoft.com/office/drawing/2014/main" id="{5021D69D-9155-4716-0CCD-69D3B6074DBB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53" name="Owal 52">
              <a:extLst>
                <a:ext uri="{FF2B5EF4-FFF2-40B4-BE49-F238E27FC236}">
                  <a16:creationId xmlns:a16="http://schemas.microsoft.com/office/drawing/2014/main" id="{42AF4626-6BC1-7B9C-B51F-334ACD21C2F5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4" name="Grafika 53" descr="DNA z wypełnieniem pełnym">
              <a:extLst>
                <a:ext uri="{FF2B5EF4-FFF2-40B4-BE49-F238E27FC236}">
                  <a16:creationId xmlns:a16="http://schemas.microsoft.com/office/drawing/2014/main" id="{95461C80-E940-6049-95B4-EBDD966C8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55" name="Grupa 54">
            <a:extLst>
              <a:ext uri="{FF2B5EF4-FFF2-40B4-BE49-F238E27FC236}">
                <a16:creationId xmlns:a16="http://schemas.microsoft.com/office/drawing/2014/main" id="{27991E9D-15F6-9B2F-D210-442F300ABF07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56" name="Owal 55">
              <a:extLst>
                <a:ext uri="{FF2B5EF4-FFF2-40B4-BE49-F238E27FC236}">
                  <a16:creationId xmlns:a16="http://schemas.microsoft.com/office/drawing/2014/main" id="{26DE2AFC-7F91-6BD7-6B7E-842AA61FB646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7" name="Grafika 56" descr="Medycyna z wypełnieniem pełnym">
              <a:extLst>
                <a:ext uri="{FF2B5EF4-FFF2-40B4-BE49-F238E27FC236}">
                  <a16:creationId xmlns:a16="http://schemas.microsoft.com/office/drawing/2014/main" id="{CEA9410E-5342-91C7-C757-A8B5383E5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  <p:pic>
        <p:nvPicPr>
          <p:cNvPr id="8" name="Obraz 7" descr="Obraz zawierający zrzut ekranu, tekst, projekt graficzny, Grafika&#10;&#10;Zawartość wygenerowana przez AI może być niepoprawna.">
            <a:extLst>
              <a:ext uri="{FF2B5EF4-FFF2-40B4-BE49-F238E27FC236}">
                <a16:creationId xmlns:a16="http://schemas.microsoft.com/office/drawing/2014/main" id="{256CBD0C-EA3E-E09A-2A17-5D7FEE6F48F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25710" y="1339609"/>
            <a:ext cx="7772400" cy="349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7629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3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R</a:t>
            </a:r>
            <a:r>
              <a:rPr sz="3200">
                <a:solidFill>
                  <a:srgbClr val="000000"/>
                </a:solidFill>
              </a:rPr>
              <a:t>DKIT, ML, DOCKING, AND ADME TOOLS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🔧 RDKit for chemical manipulation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🤖 ML models for prediction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⚗️ Docking and ADME modules integrated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4906088D-5D40-826A-E79E-EB58627F49E3}"/>
              </a:ext>
            </a:extLst>
          </p:cNvPr>
          <p:cNvSpPr/>
          <p:nvPr/>
        </p:nvSpPr>
        <p:spPr>
          <a:xfrm>
            <a:off x="-29359" y="-2145596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96811F63-371D-B285-9794-4E021DFA3F5D}"/>
              </a:ext>
            </a:extLst>
          </p:cNvPr>
          <p:cNvGrpSpPr/>
          <p:nvPr/>
        </p:nvGrpSpPr>
        <p:grpSpPr>
          <a:xfrm>
            <a:off x="548673" y="3857245"/>
            <a:ext cx="612000" cy="612000"/>
            <a:chOff x="864361" y="3688312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C5E58208-E44D-81A1-F472-FC224F1F5B3F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DNA z wypełnieniem pełnym">
              <a:extLst>
                <a:ext uri="{FF2B5EF4-FFF2-40B4-BE49-F238E27FC236}">
                  <a16:creationId xmlns:a16="http://schemas.microsoft.com/office/drawing/2014/main" id="{9E3BDBF3-CBD2-77C1-601A-E70504840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892D1E17-2865-C992-3F48-CFECC357284E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68BB9582-21E3-79A5-DFE6-DFED39D955CB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7AA34526-7752-DBB7-3452-0F28895AF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F3D1C831-8293-3859-61FA-1C9011DBB984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A060C840-605E-11A6-71BA-6D94C3EEAA27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B819C544-44CE-C357-992E-10331743F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28483A69-0349-C8C9-E53A-479FEE84F6DA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132A9B9A-833A-F997-4A0C-C35DAA2D87D7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ła zębate z wypełnieniem pełnym">
              <a:extLst>
                <a:ext uri="{FF2B5EF4-FFF2-40B4-BE49-F238E27FC236}">
                  <a16:creationId xmlns:a16="http://schemas.microsoft.com/office/drawing/2014/main" id="{580F35DD-9225-6947-5F75-6FB1D2509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3B3C9F39-9D4C-17A9-B63E-7DEEB9C1C889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6DF4F7E7-8A5B-6BB6-CD7C-14AE4625B64E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ieć z wypełnieniem pełnym">
              <a:extLst>
                <a:ext uri="{FF2B5EF4-FFF2-40B4-BE49-F238E27FC236}">
                  <a16:creationId xmlns:a16="http://schemas.microsoft.com/office/drawing/2014/main" id="{2317DEB5-8DF1-B95E-165A-EFC4BBC4F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4974AB75-9703-3213-08C3-6E9798AB5157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37A08D29-3079-3E9F-9B0D-B251FCC98810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Procesor z wypełnieniem pełnym">
              <a:extLst>
                <a:ext uri="{FF2B5EF4-FFF2-40B4-BE49-F238E27FC236}">
                  <a16:creationId xmlns:a16="http://schemas.microsoft.com/office/drawing/2014/main" id="{20ACA9B1-E821-FF43-0C62-2E33A9D33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39F37198-E00A-7056-1E10-51E38712ABFE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29D0A926-B1CE-A865-EB70-3886D26922F7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Tarcza — znacznik wyboru z wypełnieniem pełnym">
              <a:extLst>
                <a:ext uri="{FF2B5EF4-FFF2-40B4-BE49-F238E27FC236}">
                  <a16:creationId xmlns:a16="http://schemas.microsoft.com/office/drawing/2014/main" id="{1590D62C-587E-A8CE-2D6C-1629BF5B6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189FA68E-64F8-867F-1893-7AD8D95273F3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F244D1E4-8693-7E7F-73AC-D9471B8A0BF7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2FBF7A6A-5E45-FAC3-A5C2-C4473C04A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3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R</a:t>
            </a:r>
            <a:r>
              <a:rPr sz="3200">
                <a:solidFill>
                  <a:srgbClr val="000000"/>
                </a:solidFill>
              </a:rPr>
              <a:t>EPRODUCIBILITY CHALLENGES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🧪 Random seeds, software versions, and data preprocessing matter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Pipelines must be documented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8328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Lack of reproducibility hampers adoption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F9E9858A-74B3-B255-4D26-6BA6B68D1DE1}"/>
              </a:ext>
            </a:extLst>
          </p:cNvPr>
          <p:cNvSpPr/>
          <p:nvPr/>
        </p:nvSpPr>
        <p:spPr>
          <a:xfrm>
            <a:off x="-29359" y="-2145596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69EE3A48-BA66-AD48-79F1-B83983D0F01F}"/>
              </a:ext>
            </a:extLst>
          </p:cNvPr>
          <p:cNvGrpSpPr/>
          <p:nvPr/>
        </p:nvGrpSpPr>
        <p:grpSpPr>
          <a:xfrm>
            <a:off x="548673" y="3857245"/>
            <a:ext cx="612000" cy="612000"/>
            <a:chOff x="864361" y="3688312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1D5C9D0F-8E42-D418-F058-4562EDD347CB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DNA z wypełnieniem pełnym">
              <a:extLst>
                <a:ext uri="{FF2B5EF4-FFF2-40B4-BE49-F238E27FC236}">
                  <a16:creationId xmlns:a16="http://schemas.microsoft.com/office/drawing/2014/main" id="{6255FCEC-EE37-861E-5665-BC58F4A64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9B7C182A-BDAC-C1F2-DDE9-397B0082B52A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8E6CD4E9-88B3-7431-9D55-C50C73F58934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613541A3-5EA1-3882-2BFC-F7014F77A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BB894557-DF1D-AE0D-E7AB-65B9AB19019A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ECACE984-4903-3D6C-44E6-D8CEA6C87A87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9CFF1F90-7522-DB4A-16AC-57785B84E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56277353-26CD-AC60-9C53-5FA629F13EF4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184ED8BE-77D0-C737-6047-C98FA32493FA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ła zębate z wypełnieniem pełnym">
              <a:extLst>
                <a:ext uri="{FF2B5EF4-FFF2-40B4-BE49-F238E27FC236}">
                  <a16:creationId xmlns:a16="http://schemas.microsoft.com/office/drawing/2014/main" id="{79A8172F-5915-B019-6FEC-1DAEC1231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0DA405D0-4E5E-1F23-7B90-FE499F1C2AE8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B6712E3D-C775-7C40-1305-E4B4028F198A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ieć z wypełnieniem pełnym">
              <a:extLst>
                <a:ext uri="{FF2B5EF4-FFF2-40B4-BE49-F238E27FC236}">
                  <a16:creationId xmlns:a16="http://schemas.microsoft.com/office/drawing/2014/main" id="{D7AA386E-61B5-87EB-9F07-5067227FC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DBED694A-E561-072D-83AB-0D7D021C0813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AFA7DEE6-2458-2902-6F39-5366D8F7BB9D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Procesor z wypełnieniem pełnym">
              <a:extLst>
                <a:ext uri="{FF2B5EF4-FFF2-40B4-BE49-F238E27FC236}">
                  <a16:creationId xmlns:a16="http://schemas.microsoft.com/office/drawing/2014/main" id="{231BE950-13EB-35FD-8E3B-CC5D14A58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8DA971C2-2F40-BD4E-C362-B74DD190D0DC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C7163160-CC50-A504-334A-28F27104BFB6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Tarcza — znacznik wyboru z wypełnieniem pełnym">
              <a:extLst>
                <a:ext uri="{FF2B5EF4-FFF2-40B4-BE49-F238E27FC236}">
                  <a16:creationId xmlns:a16="http://schemas.microsoft.com/office/drawing/2014/main" id="{A33062DC-E820-6DB2-7B40-77C2B6B9E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9EC8C412-03CB-E457-9CAE-1DBEF94118EC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F4DB2629-169F-0959-976D-945FD73BE5B4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2C58204C-5BE9-7826-4EB8-0EF31E662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3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941848" y="182880"/>
            <a:ext cx="617470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rgbClr val="000000"/>
                </a:solidFill>
              </a:rPr>
              <a:t>W</a:t>
            </a:r>
            <a:r>
              <a:rPr sz="3200" dirty="0">
                <a:solidFill>
                  <a:srgbClr val="000000"/>
                </a:solidFill>
              </a:rPr>
              <a:t>HY RESULTS DON’T TRANSFER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Assay protocols differ subtly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📊 Chemical libraries vary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⚖️ Models need context-specific validation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FA75FB08-5DC5-4023-8402-C3A664375D1C}"/>
              </a:ext>
            </a:extLst>
          </p:cNvPr>
          <p:cNvSpPr/>
          <p:nvPr/>
        </p:nvSpPr>
        <p:spPr>
          <a:xfrm>
            <a:off x="-29359" y="-2145596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81AC949E-5378-A2DE-9C38-E75F923B987B}"/>
              </a:ext>
            </a:extLst>
          </p:cNvPr>
          <p:cNvGrpSpPr/>
          <p:nvPr/>
        </p:nvGrpSpPr>
        <p:grpSpPr>
          <a:xfrm>
            <a:off x="548673" y="3857245"/>
            <a:ext cx="612000" cy="612000"/>
            <a:chOff x="864361" y="3688312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BEA73BA3-5C1E-30C5-E220-4310BF36204E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DNA z wypełnieniem pełnym">
              <a:extLst>
                <a:ext uri="{FF2B5EF4-FFF2-40B4-BE49-F238E27FC236}">
                  <a16:creationId xmlns:a16="http://schemas.microsoft.com/office/drawing/2014/main" id="{C7EBF6B8-3151-946B-D930-99DA3D343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058D4D19-5D18-A876-642C-AE4EE7315440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13B05C5C-A50C-0678-F427-E75BED24C133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D127969D-9247-B995-C5B0-53166CB45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97A00BF1-06FC-2B9A-3152-D28B993659C3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B0BAAEF7-5CEF-D9D3-A8EE-B343C0217012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DF1D1356-C109-C71D-C8BF-B6AD1288C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C20073E7-4F9D-29C8-721C-59D43AA35F18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FEEE93B7-C62E-C0D3-0ED3-22AFCC93EB8E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ła zębate z wypełnieniem pełnym">
              <a:extLst>
                <a:ext uri="{FF2B5EF4-FFF2-40B4-BE49-F238E27FC236}">
                  <a16:creationId xmlns:a16="http://schemas.microsoft.com/office/drawing/2014/main" id="{DCC0BB9B-F2BB-A2A9-733A-B8C0BBCA4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EA500ADD-B498-6F0B-4511-65E7F4B6EECD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59306064-DC1F-E3D9-D1A6-446F1DD1C3E7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ieć z wypełnieniem pełnym">
              <a:extLst>
                <a:ext uri="{FF2B5EF4-FFF2-40B4-BE49-F238E27FC236}">
                  <a16:creationId xmlns:a16="http://schemas.microsoft.com/office/drawing/2014/main" id="{321E5847-C0E7-4E5A-4339-0954522CF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49F53BE9-9DE3-0982-AFB1-7FDB620C5EC6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C7548F1D-22B6-B169-9CB4-609BB3CCACC8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Procesor z wypełnieniem pełnym">
              <a:extLst>
                <a:ext uri="{FF2B5EF4-FFF2-40B4-BE49-F238E27FC236}">
                  <a16:creationId xmlns:a16="http://schemas.microsoft.com/office/drawing/2014/main" id="{35651845-8DE0-79DA-617E-7E05D9F26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761CE210-0B1B-FB26-DF67-9A5905E9A3BD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12C8CA32-C241-5830-A125-4839059A0ECF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Tarcza — znacznik wyboru z wypełnieniem pełnym">
              <a:extLst>
                <a:ext uri="{FF2B5EF4-FFF2-40B4-BE49-F238E27FC236}">
                  <a16:creationId xmlns:a16="http://schemas.microsoft.com/office/drawing/2014/main" id="{93167AFC-BD67-23DB-3A17-5E88F11B5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CACE3760-D52D-9065-0584-C5A62A5A0817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EBCCFB44-2076-513D-66E8-7D673F5D2B54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D6E8E197-A3E4-3D94-C969-0911A6B66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3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371600" y="182880"/>
            <a:ext cx="73152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>
                <a:solidFill>
                  <a:srgbClr val="000000"/>
                </a:solidFill>
              </a:rPr>
              <a:t>O</a:t>
            </a:r>
            <a:r>
              <a:rPr sz="3200">
                <a:solidFill>
                  <a:srgbClr val="000000"/>
                </a:solidFill>
              </a:rPr>
              <a:t>PEN SCIENCE VS PROPRIETARY DATA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🌐 Open datasets improve reproducibility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9456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🔒 Proprietary data limits sharing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01752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Balance between accessibility and commercial value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C126718A-6C6E-3331-A76D-A1349E28B32F}"/>
              </a:ext>
            </a:extLst>
          </p:cNvPr>
          <p:cNvSpPr/>
          <p:nvPr/>
        </p:nvSpPr>
        <p:spPr>
          <a:xfrm>
            <a:off x="-29359" y="-2145596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E42F96A1-FBE3-1B99-1FEB-597B6C978B26}"/>
              </a:ext>
            </a:extLst>
          </p:cNvPr>
          <p:cNvGrpSpPr/>
          <p:nvPr/>
        </p:nvGrpSpPr>
        <p:grpSpPr>
          <a:xfrm>
            <a:off x="548673" y="3857245"/>
            <a:ext cx="612000" cy="612000"/>
            <a:chOff x="864361" y="3688312"/>
            <a:chExt cx="612000" cy="612000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5BF951ED-14D7-7F2E-E71A-ECA9C9AF6C58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DNA z wypełnieniem pełnym">
              <a:extLst>
                <a:ext uri="{FF2B5EF4-FFF2-40B4-BE49-F238E27FC236}">
                  <a16:creationId xmlns:a16="http://schemas.microsoft.com/office/drawing/2014/main" id="{45425E90-EE73-376A-CD35-8FD926314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54DCE586-10B0-B8DA-4F05-1AAE7DE2C01B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86161346-EB1E-38D4-5501-850C53F28079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CD2E9CA2-F32F-4A57-B592-74DDA569D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7618AA46-ED50-AA6A-F868-9D18FFFEB3D7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9B860D6E-4EFD-0728-3B7F-2095CB07172A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A3669EA3-C252-F079-F046-441739CC6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6234CB7D-7F1F-FE6E-FCE2-CA86E5788273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C4B0C49F-278B-120F-89CA-7A70C584FF7A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ła zębate z wypełnieniem pełnym">
              <a:extLst>
                <a:ext uri="{FF2B5EF4-FFF2-40B4-BE49-F238E27FC236}">
                  <a16:creationId xmlns:a16="http://schemas.microsoft.com/office/drawing/2014/main" id="{7CD15A5A-D0E6-6DD8-4EEC-518B89E8F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627B63C9-EC90-4672-D81D-BF94AFE30219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DCBFF7F3-DA78-D5DC-9B6D-782096307CD1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ieć z wypełnieniem pełnym">
              <a:extLst>
                <a:ext uri="{FF2B5EF4-FFF2-40B4-BE49-F238E27FC236}">
                  <a16:creationId xmlns:a16="http://schemas.microsoft.com/office/drawing/2014/main" id="{7EAEDB98-DBA2-53CB-6D88-08A93D7AA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C33CD5AF-E827-051F-C8B4-1FCEF86310AA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D4FC34F6-38FD-AA5B-A23F-3E72C5ADCDDD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Procesor z wypełnieniem pełnym">
              <a:extLst>
                <a:ext uri="{FF2B5EF4-FFF2-40B4-BE49-F238E27FC236}">
                  <a16:creationId xmlns:a16="http://schemas.microsoft.com/office/drawing/2014/main" id="{A41151CB-9A62-20B2-C65C-041A12C32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E5B5156C-1655-8340-02BF-38356C0796F6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69C3A023-6F0E-B67B-E849-7467FD36B5F8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Tarcza — znacznik wyboru z wypełnieniem pełnym">
              <a:extLst>
                <a:ext uri="{FF2B5EF4-FFF2-40B4-BE49-F238E27FC236}">
                  <a16:creationId xmlns:a16="http://schemas.microsoft.com/office/drawing/2014/main" id="{7B9221B7-2A08-2CD3-582D-CA65CF223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C8DFCC81-BE3D-4A5E-21AC-4095718CE34C}"/>
              </a:ext>
            </a:extLst>
          </p:cNvPr>
          <p:cNvGrpSpPr/>
          <p:nvPr/>
        </p:nvGrpSpPr>
        <p:grpSpPr>
          <a:xfrm>
            <a:off x="58819" y="4488587"/>
            <a:ext cx="627265" cy="615342"/>
            <a:chOff x="864361" y="4356526"/>
            <a:chExt cx="627265" cy="615342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27FAAD6E-0446-8F77-D4CE-184F5B87B254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Medycyna z wypełnieniem pełnym">
              <a:extLst>
                <a:ext uri="{FF2B5EF4-FFF2-40B4-BE49-F238E27FC236}">
                  <a16:creationId xmlns:a16="http://schemas.microsoft.com/office/drawing/2014/main" id="{B445B42F-B583-4C9B-7296-B395C58A6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14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977065" y="182880"/>
            <a:ext cx="810427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lang="pl-PL" sz="4400" dirty="0">
                <a:solidFill>
                  <a:schemeClr val="bg1"/>
                </a:solidFill>
              </a:rPr>
              <a:t>S</a:t>
            </a:r>
            <a:r>
              <a:rPr sz="3200" dirty="0">
                <a:solidFill>
                  <a:schemeClr val="bg1"/>
                </a:solidFill>
              </a:rPr>
              <a:t>EARCH UNDER BIOLOGICAL CONSTRAINTS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🔍 Vast chemical space is constrained by biology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83245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Only a small fraction of molecules are relevant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71965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Computational methods narrow search efficiently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9AE6E88A-0C8A-09AE-1F40-20A9414F9124}"/>
              </a:ext>
            </a:extLst>
          </p:cNvPr>
          <p:cNvSpPr/>
          <p:nvPr/>
        </p:nvSpPr>
        <p:spPr>
          <a:xfrm>
            <a:off x="-29359" y="-1514223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31" name="Grupa 30">
            <a:extLst>
              <a:ext uri="{FF2B5EF4-FFF2-40B4-BE49-F238E27FC236}">
                <a16:creationId xmlns:a16="http://schemas.microsoft.com/office/drawing/2014/main" id="{3D453764-C1C1-195A-58EE-FF3B8D2A64D5}"/>
              </a:ext>
            </a:extLst>
          </p:cNvPr>
          <p:cNvGrpSpPr/>
          <p:nvPr/>
        </p:nvGrpSpPr>
        <p:grpSpPr>
          <a:xfrm>
            <a:off x="548673" y="4488587"/>
            <a:ext cx="627265" cy="615342"/>
            <a:chOff x="864361" y="4356526"/>
            <a:chExt cx="627265" cy="615342"/>
          </a:xfrm>
        </p:grpSpPr>
        <p:sp>
          <p:nvSpPr>
            <p:cNvPr id="32" name="Owal 31">
              <a:extLst>
                <a:ext uri="{FF2B5EF4-FFF2-40B4-BE49-F238E27FC236}">
                  <a16:creationId xmlns:a16="http://schemas.microsoft.com/office/drawing/2014/main" id="{5C7D2BA3-E821-D289-8ABC-32EDBAC5CD00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3" name="Grafika 32" descr="Medycyna z wypełnieniem pełnym">
              <a:extLst>
                <a:ext uri="{FF2B5EF4-FFF2-40B4-BE49-F238E27FC236}">
                  <a16:creationId xmlns:a16="http://schemas.microsoft.com/office/drawing/2014/main" id="{FD778C7A-4C61-DB69-9295-EDD93B186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  <p:grpSp>
        <p:nvGrpSpPr>
          <p:cNvPr id="34" name="Grupa 33">
            <a:extLst>
              <a:ext uri="{FF2B5EF4-FFF2-40B4-BE49-F238E27FC236}">
                <a16:creationId xmlns:a16="http://schemas.microsoft.com/office/drawing/2014/main" id="{154427F9-4EC4-289B-E344-A4417442BCDE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35" name="Owal 34">
              <a:extLst>
                <a:ext uri="{FF2B5EF4-FFF2-40B4-BE49-F238E27FC236}">
                  <a16:creationId xmlns:a16="http://schemas.microsoft.com/office/drawing/2014/main" id="{EB43CC96-B286-3E62-D2D7-DD1797ABC0B2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6" name="Grafika 35" descr="Homeopatia z wypełnieniem pełnym">
              <a:extLst>
                <a:ext uri="{FF2B5EF4-FFF2-40B4-BE49-F238E27FC236}">
                  <a16:creationId xmlns:a16="http://schemas.microsoft.com/office/drawing/2014/main" id="{B34F78C1-ABD3-D293-8246-8AFD39394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37" name="Grupa 36">
            <a:extLst>
              <a:ext uri="{FF2B5EF4-FFF2-40B4-BE49-F238E27FC236}">
                <a16:creationId xmlns:a16="http://schemas.microsoft.com/office/drawing/2014/main" id="{1E0BC25C-AF3F-CB56-53E0-CDE1FB2E9F0A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38" name="Owal 37">
              <a:extLst>
                <a:ext uri="{FF2B5EF4-FFF2-40B4-BE49-F238E27FC236}">
                  <a16:creationId xmlns:a16="http://schemas.microsoft.com/office/drawing/2014/main" id="{88B51381-62BA-8122-FDCD-B3D1609D0FF5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9" name="Grafika 38" descr="Szkło powiększające z wypełnieniem pełnym">
              <a:extLst>
                <a:ext uri="{FF2B5EF4-FFF2-40B4-BE49-F238E27FC236}">
                  <a16:creationId xmlns:a16="http://schemas.microsoft.com/office/drawing/2014/main" id="{4407E1A3-CFDE-EE53-2D34-28536FC91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40" name="Grupa 39">
            <a:extLst>
              <a:ext uri="{FF2B5EF4-FFF2-40B4-BE49-F238E27FC236}">
                <a16:creationId xmlns:a16="http://schemas.microsoft.com/office/drawing/2014/main" id="{A18543B2-6EED-C723-08FE-6EED7CC1A8F5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41" name="Owal 40">
              <a:extLst>
                <a:ext uri="{FF2B5EF4-FFF2-40B4-BE49-F238E27FC236}">
                  <a16:creationId xmlns:a16="http://schemas.microsoft.com/office/drawing/2014/main" id="{299B0A68-937F-6482-26CD-F15779A593EE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2" name="Grafika 41" descr="Koła zębate z wypełnieniem pełnym">
              <a:extLst>
                <a:ext uri="{FF2B5EF4-FFF2-40B4-BE49-F238E27FC236}">
                  <a16:creationId xmlns:a16="http://schemas.microsoft.com/office/drawing/2014/main" id="{9B90FA93-4EE6-FE9A-0154-0A28E25C8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43" name="Grupa 42">
            <a:extLst>
              <a:ext uri="{FF2B5EF4-FFF2-40B4-BE49-F238E27FC236}">
                <a16:creationId xmlns:a16="http://schemas.microsoft.com/office/drawing/2014/main" id="{EF1080CB-8A84-7785-53ED-ADD025046313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DF66C396-EC27-0F79-7BB5-774639A3576B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5" name="Grafika 44" descr="Sieć z wypełnieniem pełnym">
              <a:extLst>
                <a:ext uri="{FF2B5EF4-FFF2-40B4-BE49-F238E27FC236}">
                  <a16:creationId xmlns:a16="http://schemas.microsoft.com/office/drawing/2014/main" id="{4EBA8BAF-99C6-A4FA-F015-3C1FDF2A9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46" name="Grupa 45">
            <a:extLst>
              <a:ext uri="{FF2B5EF4-FFF2-40B4-BE49-F238E27FC236}">
                <a16:creationId xmlns:a16="http://schemas.microsoft.com/office/drawing/2014/main" id="{A5067303-0A89-14BA-F9C3-414C68982B79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47" name="Owal 46">
              <a:extLst>
                <a:ext uri="{FF2B5EF4-FFF2-40B4-BE49-F238E27FC236}">
                  <a16:creationId xmlns:a16="http://schemas.microsoft.com/office/drawing/2014/main" id="{03DE616F-CB23-F3AE-6121-47FC2329E6EC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8" name="Grafika 47" descr="Procesor z wypełnieniem pełnym">
              <a:extLst>
                <a:ext uri="{FF2B5EF4-FFF2-40B4-BE49-F238E27FC236}">
                  <a16:creationId xmlns:a16="http://schemas.microsoft.com/office/drawing/2014/main" id="{B5B6E622-37A8-D8C8-3966-11B1124FD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49" name="Grupa 48">
            <a:extLst>
              <a:ext uri="{FF2B5EF4-FFF2-40B4-BE49-F238E27FC236}">
                <a16:creationId xmlns:a16="http://schemas.microsoft.com/office/drawing/2014/main" id="{F637E3E2-2162-A3B3-979B-6EEBA16324E0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50" name="Owal 49">
              <a:extLst>
                <a:ext uri="{FF2B5EF4-FFF2-40B4-BE49-F238E27FC236}">
                  <a16:creationId xmlns:a16="http://schemas.microsoft.com/office/drawing/2014/main" id="{EB171933-27C1-3D3D-4717-4C85EEA724DF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1" name="Grafika 50" descr="Tarcza — znacznik wyboru z wypełnieniem pełnym">
              <a:extLst>
                <a:ext uri="{FF2B5EF4-FFF2-40B4-BE49-F238E27FC236}">
                  <a16:creationId xmlns:a16="http://schemas.microsoft.com/office/drawing/2014/main" id="{D027AC61-BD93-008F-2A66-05289DF11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52" name="Grupa 51">
            <a:extLst>
              <a:ext uri="{FF2B5EF4-FFF2-40B4-BE49-F238E27FC236}">
                <a16:creationId xmlns:a16="http://schemas.microsoft.com/office/drawing/2014/main" id="{72CD68B9-BA52-2C2D-4324-55CD84FC72A4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53" name="Owal 52">
              <a:extLst>
                <a:ext uri="{FF2B5EF4-FFF2-40B4-BE49-F238E27FC236}">
                  <a16:creationId xmlns:a16="http://schemas.microsoft.com/office/drawing/2014/main" id="{B91F0B87-1752-0F7E-DD4A-A9F15393249B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54" name="Grafika 53" descr="DNA z wypełnieniem pełnym">
              <a:extLst>
                <a:ext uri="{FF2B5EF4-FFF2-40B4-BE49-F238E27FC236}">
                  <a16:creationId xmlns:a16="http://schemas.microsoft.com/office/drawing/2014/main" id="{531A1B4D-C21F-0BBB-0022-78C429F0E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14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241417" y="182880"/>
            <a:ext cx="5575565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chemeClr val="bg1"/>
                </a:solidFill>
              </a:rPr>
              <a:t>B</a:t>
            </a:r>
            <a:r>
              <a:rPr sz="3200" dirty="0">
                <a:solidFill>
                  <a:schemeClr val="bg1"/>
                </a:solidFill>
              </a:rPr>
              <a:t>INDING IS ONLY ONE FILTER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⚖️ ADME, toxicity, and pharmacodynamics matter too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💊 Multiple biological layers determine success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8256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🧪 Binding alone is insufficient for a drug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483ACD47-C606-6078-5E1A-F40D890D81B0}"/>
              </a:ext>
            </a:extLst>
          </p:cNvPr>
          <p:cNvSpPr/>
          <p:nvPr/>
        </p:nvSpPr>
        <p:spPr>
          <a:xfrm>
            <a:off x="-29359" y="-1514223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A40B041C-DD36-763A-48CA-EEE6AC9A254A}"/>
              </a:ext>
            </a:extLst>
          </p:cNvPr>
          <p:cNvGrpSpPr/>
          <p:nvPr/>
        </p:nvGrpSpPr>
        <p:grpSpPr>
          <a:xfrm>
            <a:off x="548673" y="4488587"/>
            <a:ext cx="627265" cy="615342"/>
            <a:chOff x="864361" y="4356526"/>
            <a:chExt cx="627265" cy="615342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797B5F4B-C4BD-42B8-9CE5-25F64D85C32C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Medycyna z wypełnieniem pełnym">
              <a:extLst>
                <a:ext uri="{FF2B5EF4-FFF2-40B4-BE49-F238E27FC236}">
                  <a16:creationId xmlns:a16="http://schemas.microsoft.com/office/drawing/2014/main" id="{5F59B936-88F3-D30A-ED92-A0D91A4B4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0461E4FE-9397-64DC-3C4A-5FA222B9110E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29442126-A244-6DAD-126B-B37DD0EFBA62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A62711EA-D0F6-5DE7-5023-7BDE63CB2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5A42BEDF-4132-980A-689F-32E423174A4B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9B0FF85C-5469-E364-FBDD-3C368A4151F8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0FE6457A-8AED-AEF3-2124-AA12CEEA9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E542CF84-DCD2-445F-DA0C-E1D86BE1C7A4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DD10EF33-0F10-FBCB-A71A-CC3C9BB17894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ła zębate z wypełnieniem pełnym">
              <a:extLst>
                <a:ext uri="{FF2B5EF4-FFF2-40B4-BE49-F238E27FC236}">
                  <a16:creationId xmlns:a16="http://schemas.microsoft.com/office/drawing/2014/main" id="{94B7E9C6-0A58-7EB6-88F9-D7588950E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05D8FDF1-8B3D-4523-E81F-F4EC99DF04C7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B33DAC5D-4008-10ED-CBE6-B0D096561109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ieć z wypełnieniem pełnym">
              <a:extLst>
                <a:ext uri="{FF2B5EF4-FFF2-40B4-BE49-F238E27FC236}">
                  <a16:creationId xmlns:a16="http://schemas.microsoft.com/office/drawing/2014/main" id="{E23F2D18-43F7-C051-7787-1D5EC86CC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095A9311-FA17-3B73-E507-C42F3F510628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BC314FD7-2DFC-E7C6-98AF-4228305877A0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Procesor z wypełnieniem pełnym">
              <a:extLst>
                <a:ext uri="{FF2B5EF4-FFF2-40B4-BE49-F238E27FC236}">
                  <a16:creationId xmlns:a16="http://schemas.microsoft.com/office/drawing/2014/main" id="{93486E42-7198-B3FA-3D7B-86D29FD7B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78F98E5B-74DD-3993-67A0-A84DE52E547D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F75E4F26-0972-D71A-103A-A389C747AA92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Tarcza — znacznik wyboru z wypełnieniem pełnym">
              <a:extLst>
                <a:ext uri="{FF2B5EF4-FFF2-40B4-BE49-F238E27FC236}">
                  <a16:creationId xmlns:a16="http://schemas.microsoft.com/office/drawing/2014/main" id="{C986C03F-1144-A1F5-B43C-B2FCE9CBE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156DF78A-44AA-8965-FB7F-1AADCA85EDD6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BECE2C72-7380-544E-AAA6-19452A6A3273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DNA z wypełnieniem pełnym">
              <a:extLst>
                <a:ext uri="{FF2B5EF4-FFF2-40B4-BE49-F238E27FC236}">
                  <a16:creationId xmlns:a16="http://schemas.microsoft.com/office/drawing/2014/main" id="{1D822326-516F-871F-B315-607494555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14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820356" y="182880"/>
            <a:ext cx="8417689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chemeClr val="bg1"/>
                </a:solidFill>
              </a:rPr>
              <a:t>M</a:t>
            </a:r>
            <a:r>
              <a:rPr sz="3200" dirty="0">
                <a:solidFill>
                  <a:schemeClr val="bg1"/>
                </a:solidFill>
              </a:rPr>
              <a:t>ODELS ENCODE ASSUMPTIONS AND BIASES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🧩 Every algorithm reflects prior knowledge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17932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⚠️ Biases affect predictions and rankings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298704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Awareness of limitations is critical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E58AB290-1025-67F8-102C-27FBDD0A6325}"/>
              </a:ext>
            </a:extLst>
          </p:cNvPr>
          <p:cNvSpPr/>
          <p:nvPr/>
        </p:nvSpPr>
        <p:spPr>
          <a:xfrm>
            <a:off x="-29359" y="-1514223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2B8851FC-11BD-526A-C752-1F5B20CD64F7}"/>
              </a:ext>
            </a:extLst>
          </p:cNvPr>
          <p:cNvGrpSpPr/>
          <p:nvPr/>
        </p:nvGrpSpPr>
        <p:grpSpPr>
          <a:xfrm>
            <a:off x="548673" y="4488587"/>
            <a:ext cx="627265" cy="615342"/>
            <a:chOff x="864361" y="4356526"/>
            <a:chExt cx="627265" cy="615342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32B11779-88D1-5AD6-306D-5931272F3CE7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Medycyna z wypełnieniem pełnym">
              <a:extLst>
                <a:ext uri="{FF2B5EF4-FFF2-40B4-BE49-F238E27FC236}">
                  <a16:creationId xmlns:a16="http://schemas.microsoft.com/office/drawing/2014/main" id="{75F293FB-BE21-9EFF-364C-266F0AFDA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03FC47B4-6C09-188D-12FB-36CA679789EB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3449FE1F-7117-1FCD-9654-2497D7C99C65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023D0015-F429-4519-084F-A50355014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B044236B-965F-EB2A-D869-76DC9F852E1C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5B5CE667-DB29-4B3B-627C-CF43DF429DAE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1FF624DB-9681-46EA-7D80-3B3F8A113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45A31DA3-A85D-6A24-DFAB-F6BCFE3B667E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B1F4FA12-B01E-8112-EE27-5BF332ADB3BA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ła zębate z wypełnieniem pełnym">
              <a:extLst>
                <a:ext uri="{FF2B5EF4-FFF2-40B4-BE49-F238E27FC236}">
                  <a16:creationId xmlns:a16="http://schemas.microsoft.com/office/drawing/2014/main" id="{BB3B99F8-A50E-F690-FE7E-BCE313674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E3EA3C28-2156-6843-7553-19D9A28CAE3D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EE004CD6-1565-E40D-2D25-3D824852DE01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ieć z wypełnieniem pełnym">
              <a:extLst>
                <a:ext uri="{FF2B5EF4-FFF2-40B4-BE49-F238E27FC236}">
                  <a16:creationId xmlns:a16="http://schemas.microsoft.com/office/drawing/2014/main" id="{515BD72D-027A-5C59-69E7-91DE16D12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CFB31745-9B6C-0F60-AC37-D8C1D5628545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EB5E5EA0-FD97-DBB5-07BE-B82C219B2469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Procesor z wypełnieniem pełnym">
              <a:extLst>
                <a:ext uri="{FF2B5EF4-FFF2-40B4-BE49-F238E27FC236}">
                  <a16:creationId xmlns:a16="http://schemas.microsoft.com/office/drawing/2014/main" id="{A0D8EBDA-425A-4F73-6CD5-B1679645C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370E45A9-8293-1A57-5C94-F06681C7C465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BB058846-74F4-10FE-71E5-C611245ACB2D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Tarcza — znacznik wyboru z wypełnieniem pełnym">
              <a:extLst>
                <a:ext uri="{FF2B5EF4-FFF2-40B4-BE49-F238E27FC236}">
                  <a16:creationId xmlns:a16="http://schemas.microsoft.com/office/drawing/2014/main" id="{712DB1BC-BC0D-E915-2883-BECDDFA52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C83765B2-0DD0-734C-57A7-40ED6249E9A6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E56F3EC4-D7E3-D15A-2C78-660EE059B335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DNA z wypełnieniem pełnym">
              <a:extLst>
                <a:ext uri="{FF2B5EF4-FFF2-40B4-BE49-F238E27FC236}">
                  <a16:creationId xmlns:a16="http://schemas.microsoft.com/office/drawing/2014/main" id="{EF8873F8-D634-28AD-87B8-92BE3EC7F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14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928031" y="182880"/>
            <a:ext cx="6202339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chemeClr val="bg1"/>
                </a:solidFill>
              </a:rPr>
              <a:t>I</a:t>
            </a:r>
            <a:r>
              <a:rPr sz="3200" dirty="0">
                <a:solidFill>
                  <a:schemeClr val="bg1"/>
                </a:solidFill>
              </a:rPr>
              <a:t>NTEGRATION </a:t>
            </a:r>
            <a:r>
              <a:rPr lang="pl-PL" sz="3200" dirty="0">
                <a:solidFill>
                  <a:schemeClr val="bg1"/>
                </a:solidFill>
              </a:rPr>
              <a:t>VS</a:t>
            </a:r>
            <a:r>
              <a:rPr sz="3200" dirty="0">
                <a:solidFill>
                  <a:schemeClr val="bg1"/>
                </a:solidFill>
              </a:rPr>
              <a:t> SINGLE-MODEL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🔗 Combining ML, docking, ADME, and bioinformatics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73152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Multi-scale data improves reliability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8328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Integrated pipelines outperform isolated models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85E4B4B9-C0EC-9F59-A67B-7821A8E58329}"/>
              </a:ext>
            </a:extLst>
          </p:cNvPr>
          <p:cNvSpPr/>
          <p:nvPr/>
        </p:nvSpPr>
        <p:spPr>
          <a:xfrm>
            <a:off x="-29359" y="-1514223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9E15F363-A61A-D41A-0EFC-B00F107AEAC2}"/>
              </a:ext>
            </a:extLst>
          </p:cNvPr>
          <p:cNvGrpSpPr/>
          <p:nvPr/>
        </p:nvGrpSpPr>
        <p:grpSpPr>
          <a:xfrm>
            <a:off x="548673" y="4488587"/>
            <a:ext cx="627265" cy="615342"/>
            <a:chOff x="864361" y="4356526"/>
            <a:chExt cx="627265" cy="615342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72E35B77-1FC9-8848-15EA-E8C24418D556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Medycyna z wypełnieniem pełnym">
              <a:extLst>
                <a:ext uri="{FF2B5EF4-FFF2-40B4-BE49-F238E27FC236}">
                  <a16:creationId xmlns:a16="http://schemas.microsoft.com/office/drawing/2014/main" id="{B5D26A34-A602-3468-51C8-5A92B1101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69B9F12C-3320-650B-BB6F-9EBE8CA3751C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9420997D-CEDB-8680-DAC0-F4B456894FD1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2558CD27-9125-62CD-6479-8661E193A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91FBE359-D94E-1A6C-D11C-DA8BA57E7438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D36DD30C-C107-D61B-57E3-36C32723C89F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06C17724-76BF-038B-C0C0-DAFDAE924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64A95CF-6AAC-4C56-2FAC-8A9D9918B6D8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A97A56DB-ACFA-72F8-5ED9-F027F42E0526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ła zębate z wypełnieniem pełnym">
              <a:extLst>
                <a:ext uri="{FF2B5EF4-FFF2-40B4-BE49-F238E27FC236}">
                  <a16:creationId xmlns:a16="http://schemas.microsoft.com/office/drawing/2014/main" id="{52339235-6EBF-C220-4510-8C9FDAC5E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ECD5129F-FC69-DD42-96B4-6F265989C866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ACED4435-1C2B-5D51-140B-9CFBF0DFB9AC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ieć z wypełnieniem pełnym">
              <a:extLst>
                <a:ext uri="{FF2B5EF4-FFF2-40B4-BE49-F238E27FC236}">
                  <a16:creationId xmlns:a16="http://schemas.microsoft.com/office/drawing/2014/main" id="{C8480C53-ECCE-B2DD-E1BF-F625DADE3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A56146F4-992F-3C1E-B99F-984F8F911A6E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F6146A6A-E2C6-A775-8364-78BAC6852F8F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Procesor z wypełnieniem pełnym">
              <a:extLst>
                <a:ext uri="{FF2B5EF4-FFF2-40B4-BE49-F238E27FC236}">
                  <a16:creationId xmlns:a16="http://schemas.microsoft.com/office/drawing/2014/main" id="{A48441C4-8D8A-D16D-4128-B3237C6A2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2C50D2A1-6747-4AA9-6011-4DE9602C25CD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3238F967-0E55-D9C8-4960-6A9A1866D4F9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Tarcza — znacznik wyboru z wypełnieniem pełnym">
              <a:extLst>
                <a:ext uri="{FF2B5EF4-FFF2-40B4-BE49-F238E27FC236}">
                  <a16:creationId xmlns:a16="http://schemas.microsoft.com/office/drawing/2014/main" id="{56A246A9-4B9D-E402-A4A4-1837402A0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CCA7B9B8-A7B9-B3B5-A9C2-4A60F4E6D61C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B280744B-FE2D-C950-F0D7-CCF7D1A883E6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DNA z wypełnieniem pełnym">
              <a:extLst>
                <a:ext uri="{FF2B5EF4-FFF2-40B4-BE49-F238E27FC236}">
                  <a16:creationId xmlns:a16="http://schemas.microsoft.com/office/drawing/2014/main" id="{1874DAB3-20E0-218B-9253-672ED5908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14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1702007" y="182880"/>
            <a:ext cx="665438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chemeClr val="bg1"/>
                </a:solidFill>
              </a:rPr>
              <a:t>M</a:t>
            </a:r>
            <a:r>
              <a:rPr sz="3200" dirty="0">
                <a:solidFill>
                  <a:schemeClr val="bg1"/>
                </a:solidFill>
              </a:rPr>
              <a:t>OST FAILURES ARE PREDICTABLE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📉 Many late-stage failures stem from ADME/toxicity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600" y="256032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🧬 Early modeling can flag high-risk candidates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600" y="338256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Predictive awareness reduces cost and time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4A7D57BE-11E5-055B-F9D1-14E0A6A94A0C}"/>
              </a:ext>
            </a:extLst>
          </p:cNvPr>
          <p:cNvSpPr/>
          <p:nvPr/>
        </p:nvSpPr>
        <p:spPr>
          <a:xfrm>
            <a:off x="-29359" y="-1514223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E51F1C96-4008-DFD6-CAF3-8471F1C2D44F}"/>
              </a:ext>
            </a:extLst>
          </p:cNvPr>
          <p:cNvGrpSpPr/>
          <p:nvPr/>
        </p:nvGrpSpPr>
        <p:grpSpPr>
          <a:xfrm>
            <a:off x="548673" y="4488587"/>
            <a:ext cx="627265" cy="615342"/>
            <a:chOff x="864361" y="4356526"/>
            <a:chExt cx="627265" cy="615342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027545ED-5D66-F868-10A1-8D3C743BF49F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Medycyna z wypełnieniem pełnym">
              <a:extLst>
                <a:ext uri="{FF2B5EF4-FFF2-40B4-BE49-F238E27FC236}">
                  <a16:creationId xmlns:a16="http://schemas.microsoft.com/office/drawing/2014/main" id="{8E63B1EC-736D-433D-9036-95D002D9A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876D915B-5C8A-8E8A-4915-B9FEAA6046EE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2EFDFA80-7BFD-F9E7-480E-0664100510AB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EDC9E9FA-FBB7-5E9F-366A-8E62F75FB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6B48DF68-1DAF-47DF-1F8F-0678933F859F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E79EDB66-7127-A248-1DE0-EC7005A225D5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5466BB92-7F1C-ECC5-48AD-55ACB6AF4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DED55487-A94B-1D6E-FE70-C8F08A2FD0E9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459DAD40-6B8B-EDEB-90DC-38C4047EBCE2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ła zębate z wypełnieniem pełnym">
              <a:extLst>
                <a:ext uri="{FF2B5EF4-FFF2-40B4-BE49-F238E27FC236}">
                  <a16:creationId xmlns:a16="http://schemas.microsoft.com/office/drawing/2014/main" id="{958337D9-DCDA-6C6E-A9CC-A990FC083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CE0E428C-5491-B1A1-7FD5-F6D65E844B2E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7D7B8CA6-8FF8-8ADF-F91A-C42BCA38E1A6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ieć z wypełnieniem pełnym">
              <a:extLst>
                <a:ext uri="{FF2B5EF4-FFF2-40B4-BE49-F238E27FC236}">
                  <a16:creationId xmlns:a16="http://schemas.microsoft.com/office/drawing/2014/main" id="{7ABD7836-4EF3-D708-03FD-9D566DB49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9981DFD2-A64B-F7A9-821B-1A3D7123FA78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A6C778C6-31DC-1803-7E15-83B442D4705F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Procesor z wypełnieniem pełnym">
              <a:extLst>
                <a:ext uri="{FF2B5EF4-FFF2-40B4-BE49-F238E27FC236}">
                  <a16:creationId xmlns:a16="http://schemas.microsoft.com/office/drawing/2014/main" id="{76B3BE34-DEFD-4E4A-1E61-BBC6C8F21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56A69CAB-516A-45E8-5342-B712B871C463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2EAD6138-7E9B-E82B-7395-713CC4B768AB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Tarcza — znacznik wyboru z wypełnieniem pełnym">
              <a:extLst>
                <a:ext uri="{FF2B5EF4-FFF2-40B4-BE49-F238E27FC236}">
                  <a16:creationId xmlns:a16="http://schemas.microsoft.com/office/drawing/2014/main" id="{A4688E46-2B03-52AF-AB97-477803845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148C24D2-9680-A340-0760-E07240D2BC15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94F9AE03-D61F-EEBE-D1F8-DC34F534D8E7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DNA z wypełnieniem pełnym">
              <a:extLst>
                <a:ext uri="{FF2B5EF4-FFF2-40B4-BE49-F238E27FC236}">
                  <a16:creationId xmlns:a16="http://schemas.microsoft.com/office/drawing/2014/main" id="{8D4705FD-5ADB-9C42-F0D3-747E77EAF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14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Box"/>
          <p:cNvSpPr txBox="1"/>
          <p:nvPr/>
        </p:nvSpPr>
        <p:spPr>
          <a:xfrm>
            <a:off x="2425762" y="182880"/>
            <a:ext cx="5206874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>
                <a:latin typeface="Cambria"/>
              </a:defRPr>
            </a:pPr>
            <a:r>
              <a:rPr sz="4400" dirty="0">
                <a:solidFill>
                  <a:schemeClr val="bg1"/>
                </a:solidFill>
              </a:rPr>
              <a:t>C</a:t>
            </a:r>
            <a:r>
              <a:rPr sz="3200" dirty="0">
                <a:solidFill>
                  <a:schemeClr val="bg1"/>
                </a:solidFill>
              </a:rPr>
              <a:t>OMPUTATION </a:t>
            </a:r>
            <a:r>
              <a:rPr lang="pl-PL" sz="3200" dirty="0">
                <a:solidFill>
                  <a:schemeClr val="bg1"/>
                </a:solidFill>
              </a:rPr>
              <a:t>VS </a:t>
            </a:r>
            <a:r>
              <a:rPr sz="3200" dirty="0">
                <a:solidFill>
                  <a:schemeClr val="bg1"/>
                </a:solidFill>
              </a:rPr>
              <a:t>BIOLOGY</a:t>
            </a:r>
          </a:p>
        </p:txBody>
      </p:sp>
      <p:sp>
        <p:nvSpPr>
          <p:cNvPr id="3" name="PointBox_0"/>
          <p:cNvSpPr/>
          <p:nvPr/>
        </p:nvSpPr>
        <p:spPr>
          <a:xfrm>
            <a:off x="1371600" y="137160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rPr dirty="0"/>
              <a:t>🖥️ Models provide hypotheses, not guarantees</a:t>
            </a:r>
          </a:p>
        </p:txBody>
      </p:sp>
      <p:sp>
        <p:nvSpPr>
          <p:cNvPr id="4" name="PointBox_1"/>
          <p:cNvSpPr/>
          <p:nvPr/>
        </p:nvSpPr>
        <p:spPr>
          <a:xfrm>
            <a:off x="1371599" y="2206350"/>
            <a:ext cx="7315200" cy="73080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⚖️ Experiments ultimately validate candidates</a:t>
            </a:r>
          </a:p>
        </p:txBody>
      </p:sp>
      <p:sp>
        <p:nvSpPr>
          <p:cNvPr id="5" name="PointBox_2"/>
          <p:cNvSpPr/>
          <p:nvPr/>
        </p:nvSpPr>
        <p:spPr>
          <a:xfrm>
            <a:off x="1371599" y="3057400"/>
            <a:ext cx="7315200" cy="109728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 sz="2800">
                <a:solidFill>
                  <a:srgbClr val="000000"/>
                </a:solidFill>
                <a:latin typeface="Calibri"/>
              </a:defRPr>
            </a:pPr>
            <a:r>
              <a:t>🧠 Collaboration between computation and biology is essential</a:t>
            </a:r>
          </a:p>
        </p:txBody>
      </p:sp>
      <p:sp>
        <p:nvSpPr>
          <p:cNvPr id="6" name="Dowolny kształt 5">
            <a:extLst>
              <a:ext uri="{FF2B5EF4-FFF2-40B4-BE49-F238E27FC236}">
                <a16:creationId xmlns:a16="http://schemas.microsoft.com/office/drawing/2014/main" id="{83F35DA6-C045-9C7A-5194-F40B8EFA5931}"/>
              </a:ext>
            </a:extLst>
          </p:cNvPr>
          <p:cNvSpPr/>
          <p:nvPr/>
        </p:nvSpPr>
        <p:spPr>
          <a:xfrm>
            <a:off x="-29359" y="-1514223"/>
            <a:ext cx="849086" cy="12600000"/>
          </a:xfrm>
          <a:custGeom>
            <a:avLst/>
            <a:gdLst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0" fmla="*/ 0 w 849093"/>
              <a:gd name="csY0" fmla="*/ 0 h 12600000"/>
              <a:gd name="csX1" fmla="*/ 849086 w 849093"/>
              <a:gd name="csY1" fmla="*/ 0 h 12600000"/>
              <a:gd name="csX2" fmla="*/ 849086 w 849093"/>
              <a:gd name="csY2" fmla="*/ 5902053 h 12600000"/>
              <a:gd name="csX3" fmla="*/ 848988 w 849093"/>
              <a:gd name="csY3" fmla="*/ 5902031 h 12600000"/>
              <a:gd name="csX4" fmla="*/ 506988 w 849093"/>
              <a:gd name="csY4" fmla="*/ 6280031 h 12600000"/>
              <a:gd name="csX5" fmla="*/ 848988 w 849093"/>
              <a:gd name="csY5" fmla="*/ 6658031 h 12600000"/>
              <a:gd name="csX6" fmla="*/ 849086 w 849093"/>
              <a:gd name="csY6" fmla="*/ 6658009 h 12600000"/>
              <a:gd name="csX7" fmla="*/ 849086 w 849093"/>
              <a:gd name="csY7" fmla="*/ 12600000 h 12600000"/>
              <a:gd name="csX8" fmla="*/ 0 w 849093"/>
              <a:gd name="csY8" fmla="*/ 12600000 h 12600000"/>
              <a:gd name="csX9" fmla="*/ 0 w 849093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5800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684135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58031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694607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  <a:gd name="csX0" fmla="*/ 0 w 849086"/>
              <a:gd name="csY0" fmla="*/ 0 h 12600000"/>
              <a:gd name="csX1" fmla="*/ 849086 w 849086"/>
              <a:gd name="csY1" fmla="*/ 0 h 12600000"/>
              <a:gd name="csX2" fmla="*/ 849086 w 849086"/>
              <a:gd name="csY2" fmla="*/ 5902053 h 12600000"/>
              <a:gd name="csX3" fmla="*/ 848988 w 849086"/>
              <a:gd name="csY3" fmla="*/ 5902031 h 12600000"/>
              <a:gd name="csX4" fmla="*/ 506988 w 849086"/>
              <a:gd name="csY4" fmla="*/ 6280031 h 12600000"/>
              <a:gd name="csX5" fmla="*/ 848988 w 849086"/>
              <a:gd name="csY5" fmla="*/ 6719432 h 12600000"/>
              <a:gd name="csX6" fmla="*/ 849086 w 849086"/>
              <a:gd name="csY6" fmla="*/ 6851339 h 12600000"/>
              <a:gd name="csX7" fmla="*/ 849086 w 849086"/>
              <a:gd name="csY7" fmla="*/ 12600000 h 12600000"/>
              <a:gd name="csX8" fmla="*/ 0 w 849086"/>
              <a:gd name="csY8" fmla="*/ 12600000 h 12600000"/>
              <a:gd name="csX9" fmla="*/ 0 w 849086"/>
              <a:gd name="csY9" fmla="*/ 0 h 12600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849086" h="12600000">
                <a:moveTo>
                  <a:pt x="0" y="0"/>
                </a:moveTo>
                <a:lnTo>
                  <a:pt x="849086" y="0"/>
                </a:lnTo>
                <a:lnTo>
                  <a:pt x="849086" y="5902053"/>
                </a:lnTo>
                <a:cubicBezTo>
                  <a:pt x="849053" y="5902046"/>
                  <a:pt x="849021" y="5902038"/>
                  <a:pt x="848988" y="5902031"/>
                </a:cubicBezTo>
                <a:cubicBezTo>
                  <a:pt x="840375" y="5968652"/>
                  <a:pt x="506988" y="5907957"/>
                  <a:pt x="506988" y="6280031"/>
                </a:cubicBezTo>
                <a:cubicBezTo>
                  <a:pt x="506988" y="6652105"/>
                  <a:pt x="848213" y="6650631"/>
                  <a:pt x="848988" y="6719432"/>
                </a:cubicBezTo>
                <a:cubicBezTo>
                  <a:pt x="849021" y="6719425"/>
                  <a:pt x="849053" y="6851346"/>
                  <a:pt x="849086" y="6851339"/>
                </a:cubicBezTo>
                <a:lnTo>
                  <a:pt x="849086" y="12600000"/>
                </a:lnTo>
                <a:lnTo>
                  <a:pt x="0" y="1260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8DFF8259-3D52-C445-6B1D-FA6DB1AAFD28}"/>
              </a:ext>
            </a:extLst>
          </p:cNvPr>
          <p:cNvGrpSpPr/>
          <p:nvPr/>
        </p:nvGrpSpPr>
        <p:grpSpPr>
          <a:xfrm>
            <a:off x="548673" y="4488587"/>
            <a:ext cx="627265" cy="615342"/>
            <a:chOff x="864361" y="4356526"/>
            <a:chExt cx="627265" cy="615342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F73435ED-1BE8-A4FB-329B-546C012B13C9}"/>
                </a:ext>
              </a:extLst>
            </p:cNvPr>
            <p:cNvSpPr/>
            <p:nvPr/>
          </p:nvSpPr>
          <p:spPr>
            <a:xfrm>
              <a:off x="864361" y="435652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9" name="Grafika 8" descr="Medycyna z wypełnieniem pełnym">
              <a:extLst>
                <a:ext uri="{FF2B5EF4-FFF2-40B4-BE49-F238E27FC236}">
                  <a16:creationId xmlns:a16="http://schemas.microsoft.com/office/drawing/2014/main" id="{64A61CD6-B1C1-A98A-DE5B-61E4FBD5E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9626" y="4359868"/>
              <a:ext cx="612000" cy="612000"/>
            </a:xfrm>
            <a:prstGeom prst="rect">
              <a:avLst/>
            </a:prstGeom>
          </p:spPr>
        </p:pic>
      </p:grpSp>
      <p:grpSp>
        <p:nvGrpSpPr>
          <p:cNvPr id="10" name="Grupa 9">
            <a:extLst>
              <a:ext uri="{FF2B5EF4-FFF2-40B4-BE49-F238E27FC236}">
                <a16:creationId xmlns:a16="http://schemas.microsoft.com/office/drawing/2014/main" id="{D7D91E73-E611-D1A7-BB8F-94FE0070EDB8}"/>
              </a:ext>
            </a:extLst>
          </p:cNvPr>
          <p:cNvGrpSpPr/>
          <p:nvPr/>
        </p:nvGrpSpPr>
        <p:grpSpPr>
          <a:xfrm>
            <a:off x="58819" y="55349"/>
            <a:ext cx="649037" cy="612000"/>
            <a:chOff x="864361" y="-320972"/>
            <a:chExt cx="649037" cy="612000"/>
          </a:xfrm>
        </p:grpSpPr>
        <p:sp>
          <p:nvSpPr>
            <p:cNvPr id="11" name="Owal 10">
              <a:extLst>
                <a:ext uri="{FF2B5EF4-FFF2-40B4-BE49-F238E27FC236}">
                  <a16:creationId xmlns:a16="http://schemas.microsoft.com/office/drawing/2014/main" id="{01BDF868-7B43-85F8-8057-0D9D2889C377}"/>
                </a:ext>
              </a:extLst>
            </p:cNvPr>
            <p:cNvSpPr/>
            <p:nvPr/>
          </p:nvSpPr>
          <p:spPr>
            <a:xfrm>
              <a:off x="864361" y="-32097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2" name="Grafika 11" descr="Homeopatia z wypełnieniem pełnym">
              <a:extLst>
                <a:ext uri="{FF2B5EF4-FFF2-40B4-BE49-F238E27FC236}">
                  <a16:creationId xmlns:a16="http://schemas.microsoft.com/office/drawing/2014/main" id="{73314B4D-BE40-E5D0-25B8-81F658E07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1398" y="-320972"/>
              <a:ext cx="612000" cy="612000"/>
            </a:xfrm>
            <a:prstGeom prst="rect">
              <a:avLst/>
            </a:prstGeom>
          </p:spPr>
        </p:pic>
      </p:grpSp>
      <p:grpSp>
        <p:nvGrpSpPr>
          <p:cNvPr id="13" name="Grupa 12">
            <a:extLst>
              <a:ext uri="{FF2B5EF4-FFF2-40B4-BE49-F238E27FC236}">
                <a16:creationId xmlns:a16="http://schemas.microsoft.com/office/drawing/2014/main" id="{8CE34F2A-713D-7BF8-7C00-F25202E9D955}"/>
              </a:ext>
            </a:extLst>
          </p:cNvPr>
          <p:cNvGrpSpPr/>
          <p:nvPr/>
        </p:nvGrpSpPr>
        <p:grpSpPr>
          <a:xfrm>
            <a:off x="58819" y="686688"/>
            <a:ext cx="612000" cy="612000"/>
            <a:chOff x="864361" y="347242"/>
            <a:chExt cx="612000" cy="612000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376F7237-6964-12DE-C1C7-D5C53DDD0F80}"/>
                </a:ext>
              </a:extLst>
            </p:cNvPr>
            <p:cNvSpPr/>
            <p:nvPr/>
          </p:nvSpPr>
          <p:spPr>
            <a:xfrm>
              <a:off x="864361" y="34724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5" name="Grafika 14" descr="Szkło powiększające z wypełnieniem pełnym">
              <a:extLst>
                <a:ext uri="{FF2B5EF4-FFF2-40B4-BE49-F238E27FC236}">
                  <a16:creationId xmlns:a16="http://schemas.microsoft.com/office/drawing/2014/main" id="{4196A39E-128A-15A3-9AE6-C5715C809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1398" y="388163"/>
              <a:ext cx="540000" cy="540000"/>
            </a:xfrm>
            <a:prstGeom prst="rect">
              <a:avLst/>
            </a:prstGeom>
          </p:spPr>
        </p:pic>
      </p:grpSp>
      <p:grpSp>
        <p:nvGrpSpPr>
          <p:cNvPr id="16" name="Grupa 15">
            <a:extLst>
              <a:ext uri="{FF2B5EF4-FFF2-40B4-BE49-F238E27FC236}">
                <a16:creationId xmlns:a16="http://schemas.microsoft.com/office/drawing/2014/main" id="{93FAABF5-1C70-4897-32D0-83DB7AFAE116}"/>
              </a:ext>
            </a:extLst>
          </p:cNvPr>
          <p:cNvGrpSpPr/>
          <p:nvPr/>
        </p:nvGrpSpPr>
        <p:grpSpPr>
          <a:xfrm>
            <a:off x="52129" y="1318027"/>
            <a:ext cx="618690" cy="614193"/>
            <a:chOff x="857671" y="1015456"/>
            <a:chExt cx="618690" cy="614193"/>
          </a:xfrm>
        </p:grpSpPr>
        <p:sp>
          <p:nvSpPr>
            <p:cNvPr id="17" name="Owal 16">
              <a:extLst>
                <a:ext uri="{FF2B5EF4-FFF2-40B4-BE49-F238E27FC236}">
                  <a16:creationId xmlns:a16="http://schemas.microsoft.com/office/drawing/2014/main" id="{A6AF6F8B-9EE7-CB98-F885-2929F55979BD}"/>
                </a:ext>
              </a:extLst>
            </p:cNvPr>
            <p:cNvSpPr/>
            <p:nvPr/>
          </p:nvSpPr>
          <p:spPr>
            <a:xfrm>
              <a:off x="864361" y="1015456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8" name="Grafika 17" descr="Koła zębate z wypełnieniem pełnym">
              <a:extLst>
                <a:ext uri="{FF2B5EF4-FFF2-40B4-BE49-F238E27FC236}">
                  <a16:creationId xmlns:a16="http://schemas.microsoft.com/office/drawing/2014/main" id="{F75DB6FC-FAFC-FA1C-6FB1-A4D3C49C5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7671" y="1017649"/>
              <a:ext cx="612000" cy="612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81710482-7E24-DD6D-1337-08D07D3DE688}"/>
              </a:ext>
            </a:extLst>
          </p:cNvPr>
          <p:cNvGrpSpPr/>
          <p:nvPr/>
        </p:nvGrpSpPr>
        <p:grpSpPr>
          <a:xfrm>
            <a:off x="58819" y="1951559"/>
            <a:ext cx="612000" cy="621091"/>
            <a:chOff x="864361" y="1674579"/>
            <a:chExt cx="612000" cy="621091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ABD71DDE-05E4-3580-5F47-5FD7A3F83225}"/>
                </a:ext>
              </a:extLst>
            </p:cNvPr>
            <p:cNvSpPr/>
            <p:nvPr/>
          </p:nvSpPr>
          <p:spPr>
            <a:xfrm>
              <a:off x="864361" y="1683670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1" name="Grafika 20" descr="Sieć z wypełnieniem pełnym">
              <a:extLst>
                <a:ext uri="{FF2B5EF4-FFF2-40B4-BE49-F238E27FC236}">
                  <a16:creationId xmlns:a16="http://schemas.microsoft.com/office/drawing/2014/main" id="{37365852-19F5-7E0B-49AB-64C9E2820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4361" y="1674579"/>
              <a:ext cx="612000" cy="612000"/>
            </a:xfrm>
            <a:prstGeom prst="rect">
              <a:avLst/>
            </a:prstGeom>
          </p:spPr>
        </p:pic>
      </p:grpSp>
      <p:grpSp>
        <p:nvGrpSpPr>
          <p:cNvPr id="22" name="Grupa 21">
            <a:extLst>
              <a:ext uri="{FF2B5EF4-FFF2-40B4-BE49-F238E27FC236}">
                <a16:creationId xmlns:a16="http://schemas.microsoft.com/office/drawing/2014/main" id="{66DBA95C-0451-9D4B-63B5-E3CEAD666FC1}"/>
              </a:ext>
            </a:extLst>
          </p:cNvPr>
          <p:cNvGrpSpPr/>
          <p:nvPr/>
        </p:nvGrpSpPr>
        <p:grpSpPr>
          <a:xfrm>
            <a:off x="58819" y="2591989"/>
            <a:ext cx="612000" cy="612000"/>
            <a:chOff x="864361" y="2351884"/>
            <a:chExt cx="612000" cy="612000"/>
          </a:xfrm>
        </p:grpSpPr>
        <p:sp>
          <p:nvSpPr>
            <p:cNvPr id="23" name="Owal 22">
              <a:extLst>
                <a:ext uri="{FF2B5EF4-FFF2-40B4-BE49-F238E27FC236}">
                  <a16:creationId xmlns:a16="http://schemas.microsoft.com/office/drawing/2014/main" id="{A1320DA0-FA99-6046-753C-F708DA494214}"/>
                </a:ext>
              </a:extLst>
            </p:cNvPr>
            <p:cNvSpPr/>
            <p:nvPr/>
          </p:nvSpPr>
          <p:spPr>
            <a:xfrm>
              <a:off x="864361" y="2351884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4" name="Grafika 23" descr="Procesor z wypełnieniem pełnym">
              <a:extLst>
                <a:ext uri="{FF2B5EF4-FFF2-40B4-BE49-F238E27FC236}">
                  <a16:creationId xmlns:a16="http://schemas.microsoft.com/office/drawing/2014/main" id="{53950368-F399-8BC1-EDF0-E499E9C4D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64361" y="2351884"/>
              <a:ext cx="612000" cy="612000"/>
            </a:xfrm>
            <a:prstGeom prst="rect">
              <a:avLst/>
            </a:prstGeom>
          </p:spPr>
        </p:pic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C25D61A6-23A9-8F55-D8B4-E849B25BF58E}"/>
              </a:ext>
            </a:extLst>
          </p:cNvPr>
          <p:cNvGrpSpPr/>
          <p:nvPr/>
        </p:nvGrpSpPr>
        <p:grpSpPr>
          <a:xfrm>
            <a:off x="54733" y="3223328"/>
            <a:ext cx="616086" cy="614578"/>
            <a:chOff x="860275" y="3017520"/>
            <a:chExt cx="616086" cy="614578"/>
          </a:xfrm>
        </p:grpSpPr>
        <p:sp>
          <p:nvSpPr>
            <p:cNvPr id="26" name="Owal 25">
              <a:extLst>
                <a:ext uri="{FF2B5EF4-FFF2-40B4-BE49-F238E27FC236}">
                  <a16:creationId xmlns:a16="http://schemas.microsoft.com/office/drawing/2014/main" id="{4E4083EB-22AB-77B5-09AB-293A7BD30415}"/>
                </a:ext>
              </a:extLst>
            </p:cNvPr>
            <p:cNvSpPr/>
            <p:nvPr/>
          </p:nvSpPr>
          <p:spPr>
            <a:xfrm>
              <a:off x="864361" y="3020098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27" name="Grafika 26" descr="Tarcza — znacznik wyboru z wypełnieniem pełnym">
              <a:extLst>
                <a:ext uri="{FF2B5EF4-FFF2-40B4-BE49-F238E27FC236}">
                  <a16:creationId xmlns:a16="http://schemas.microsoft.com/office/drawing/2014/main" id="{689F79DE-A9AD-3066-6050-BBA3D9454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60275" y="3017520"/>
              <a:ext cx="612000" cy="612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B3A75F8A-1390-1A8E-73D2-0D10B971E73E}"/>
              </a:ext>
            </a:extLst>
          </p:cNvPr>
          <p:cNvGrpSpPr/>
          <p:nvPr/>
        </p:nvGrpSpPr>
        <p:grpSpPr>
          <a:xfrm>
            <a:off x="58819" y="3857245"/>
            <a:ext cx="612000" cy="612000"/>
            <a:chOff x="864361" y="3688312"/>
            <a:chExt cx="612000" cy="612000"/>
          </a:xfrm>
        </p:grpSpPr>
        <p:sp>
          <p:nvSpPr>
            <p:cNvPr id="29" name="Owal 28">
              <a:extLst>
                <a:ext uri="{FF2B5EF4-FFF2-40B4-BE49-F238E27FC236}">
                  <a16:creationId xmlns:a16="http://schemas.microsoft.com/office/drawing/2014/main" id="{A1A4964B-5F12-4953-1D0B-405DA2800C45}"/>
                </a:ext>
              </a:extLst>
            </p:cNvPr>
            <p:cNvSpPr/>
            <p:nvPr/>
          </p:nvSpPr>
          <p:spPr>
            <a:xfrm>
              <a:off x="864361" y="3688312"/>
              <a:ext cx="612000" cy="6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0" name="Grafika 29" descr="DNA z wypełnieniem pełnym">
              <a:extLst>
                <a:ext uri="{FF2B5EF4-FFF2-40B4-BE49-F238E27FC236}">
                  <a16:creationId xmlns:a16="http://schemas.microsoft.com/office/drawing/2014/main" id="{CED7EF30-0A4E-D19D-3319-42FDE2BD1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93671" y="3722278"/>
              <a:ext cx="540000" cy="54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837</TotalTime>
  <Words>2120</Words>
  <Application>Microsoft Macintosh PowerPoint</Application>
  <PresentationFormat>Pokaz na ekranie (16:9)</PresentationFormat>
  <Paragraphs>384</Paragraphs>
  <Slides>100</Slides>
  <Notes>1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100</vt:i4>
      </vt:variant>
    </vt:vector>
  </HeadingPairs>
  <TitlesOfParts>
    <vt:vector size="104" baseType="lpstr">
      <vt:lpstr>Aptos</vt:lpstr>
      <vt:lpstr>Arial</vt:lpstr>
      <vt:lpstr>Calibri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Dąbrowski-Tumański Paweł</cp:lastModifiedBy>
  <cp:revision>7</cp:revision>
  <dcterms:created xsi:type="dcterms:W3CDTF">2013-01-27T09:14:16Z</dcterms:created>
  <dcterms:modified xsi:type="dcterms:W3CDTF">2026-01-22T09:01:37Z</dcterms:modified>
  <cp:category/>
</cp:coreProperties>
</file>